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71" r:id="rId5"/>
    <p:sldId id="266" r:id="rId6"/>
    <p:sldId id="267" r:id="rId7"/>
    <p:sldId id="273" r:id="rId8"/>
    <p:sldId id="277" r:id="rId9"/>
    <p:sldId id="275" r:id="rId10"/>
    <p:sldId id="276" r:id="rId11"/>
    <p:sldId id="278" r:id="rId12"/>
    <p:sldId id="279" r:id="rId13"/>
    <p:sldId id="274" r:id="rId14"/>
    <p:sldId id="268" r:id="rId15"/>
    <p:sldId id="280" r:id="rId16"/>
    <p:sldId id="281" r:id="rId17"/>
    <p:sldId id="269" r:id="rId18"/>
    <p:sldId id="282" r:id="rId19"/>
    <p:sldId id="283" r:id="rId20"/>
    <p:sldId id="285" r:id="rId21"/>
    <p:sldId id="284" r:id="rId22"/>
    <p:sldId id="286" r:id="rId23"/>
    <p:sldId id="27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3" pos="1560" userDrawn="1">
          <p15:clr>
            <a:srgbClr val="A4A3A4"/>
          </p15:clr>
        </p15:guide>
        <p15:guide id="4" pos="2448" userDrawn="1">
          <p15:clr>
            <a:srgbClr val="A4A3A4"/>
          </p15:clr>
        </p15:guide>
        <p15:guide id="5" pos="3384" userDrawn="1">
          <p15:clr>
            <a:srgbClr val="A4A3A4"/>
          </p15:clr>
        </p15:guide>
        <p15:guide id="6" pos="4320" userDrawn="1">
          <p15:clr>
            <a:srgbClr val="A4A3A4"/>
          </p15:clr>
        </p15:guide>
        <p15:guide id="7" pos="5256" userDrawn="1">
          <p15:clr>
            <a:srgbClr val="A4A3A4"/>
          </p15:clr>
        </p15:guide>
        <p15:guide id="8" pos="7080" userDrawn="1">
          <p15:clr>
            <a:srgbClr val="A4A3A4"/>
          </p15:clr>
        </p15:guide>
        <p15:guide id="9" pos="6192" userDrawn="1">
          <p15:clr>
            <a:srgbClr val="A4A3A4"/>
          </p15:clr>
        </p15:guide>
        <p15:guide id="10" orient="horz" pos="3624" userDrawn="1">
          <p15:clr>
            <a:srgbClr val="A4A3A4"/>
          </p15:clr>
        </p15:guide>
        <p15:guide id="11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AD4"/>
    <a:srgbClr val="C8DD2D"/>
    <a:srgbClr val="C9DC2D"/>
    <a:srgbClr val="C9CF2D"/>
    <a:srgbClr val="117AD4"/>
    <a:srgbClr val="54CB50"/>
    <a:srgbClr val="54CB3C"/>
    <a:srgbClr val="E3963F"/>
    <a:srgbClr val="F9D10A"/>
    <a:srgbClr val="F09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46"/>
    <p:restoredTop sz="95748"/>
  </p:normalViewPr>
  <p:slideViewPr>
    <p:cSldViewPr snapToGrid="0">
      <p:cViewPr>
        <p:scale>
          <a:sx n="68" d="100"/>
          <a:sy n="68" d="100"/>
        </p:scale>
        <p:origin x="376" y="1096"/>
      </p:cViewPr>
      <p:guideLst>
        <p:guide pos="600"/>
        <p:guide pos="1560"/>
        <p:guide pos="2448"/>
        <p:guide pos="3384"/>
        <p:guide pos="4320"/>
        <p:guide pos="5256"/>
        <p:guide pos="7080"/>
        <p:guide pos="6192"/>
        <p:guide orient="horz" pos="3624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8EC3-2E77-0B37-A2A9-C81B10301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7808-9FDA-F3CA-DD00-0C76106D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BD2A6-9408-B760-A42A-F20E2CF4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06572-4790-997F-6438-45CA3AE0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CE50D-BEA2-7C60-8729-6BB2BEF9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8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3B2F-FE4A-6E0A-3922-C8601EA8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58B5A-9789-3225-655C-1A0D4CD8F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CE9C-159A-50A2-D4F6-6E3AA45C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EBA59-76F5-8471-6959-694DE14C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3FFA-DF42-ED24-F598-D35B054B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F1938-F629-1D68-4271-6DE4703EF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0C733-03D5-9CDA-4E66-A2BED89D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2E18-0E68-1C71-DCE7-493B581C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EECF-0351-75FA-4069-8C26BE38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53E48-3215-7823-1B44-F4D4FAC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4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1138-2C8D-9AE5-D664-C836C7B4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C9F8-7267-80ED-708B-3F43C89A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33721-DF13-96D6-E722-BABA4809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9D0B-24D6-662D-EA54-699EEA12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0D743-FA3E-F007-1A05-A05F9B1E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5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F51A-A3E3-52C2-7315-47F19EC6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BD238-7B77-47DB-AA52-0A09767EF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2591-5ED4-A281-2685-0CD8124E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9C61-8659-062D-7D39-4DE27F39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263F-0C37-B317-E799-8195C1CD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76C-32B3-F021-E587-678AAF9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74DA-C9EA-203A-AC95-4D5325944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7F7D2-A510-FB17-9F25-F6B30B23D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97D12-03E9-87E6-5D44-A5F64529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9356-6883-9D5E-708B-87489C8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6CD9E-732A-9B15-09DD-074939FF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DA32-11DE-E7FC-2D72-61DE4D70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FACFD-3C57-2088-6AEE-8A955F46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10DE4-D614-8E51-56FE-01138AD95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4C9CC-A2D1-02CE-AB98-B37C32235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85423-4264-ED76-3CAE-98A07D64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575F0-E5A6-6AB7-D609-75B7A429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D8ECB-9524-5C93-4E34-F47A533C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0EADA-D0C5-6CE8-0BEC-48A320F8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2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282E-A9ED-0BF4-765E-8F8F2A30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2D249-645B-920A-459F-77EFC3BD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7F3BD-B68D-A37A-DD9C-625726DE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D74A4-4941-EDDC-5376-C1C91ACF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DAE8B-F850-52C2-6F12-1A87CE6B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71FC-672F-FAAD-5BA3-BE474819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F8086-0B2D-1CCE-5C0D-62069EB3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9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7A99-CD1A-A61A-0088-48061137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E632-8B7B-E6FC-90DE-821C4562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24F0D-DAA3-DE47-CFC3-78A07485F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FFCE6-4B8B-163B-28CD-F557B30DB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946BE-AF86-D772-648F-AAAD1A74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D0E82-AF1F-5E78-3A52-54618619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D115-A2E9-72E4-F26B-BF6B5F6B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7965B-6840-FB1F-16DF-561FEDD5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3CFDC-39B6-6C22-09F0-6C5F2266D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3E0D-A4C9-491D-68E4-6707FF4C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ADDB7-57D0-1933-73EC-F74E8521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F4996-D775-7F40-DF16-91F43C55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0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E722F-5518-84E6-37FD-7567FE84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9DE8-46C7-3746-A6C3-FE1374312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EE6CB-3DE3-B14E-766A-D9204BCED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8E862-004F-714A-A31C-4859E56D40E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216BA-E793-0FB4-B9A3-D68E2588B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31A60-6D79-2AFB-DE43-4CAEA171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253A3-8D6A-9741-BAD2-BAFC4AA4C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image" Target="../media/image18.PNG"/><Relationship Id="rId21" Type="http://schemas.openxmlformats.org/officeDocument/2006/relationships/image" Target="../media/image14.png"/><Relationship Id="rId34" Type="http://schemas.openxmlformats.org/officeDocument/2006/relationships/image" Target="../media/image25.jp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4.xml"/><Relationship Id="rId25" Type="http://schemas.openxmlformats.org/officeDocument/2006/relationships/image" Target="../media/image17.svg"/><Relationship Id="rId33" Type="http://schemas.openxmlformats.org/officeDocument/2006/relationships/image" Target="../media/image24.png"/><Relationship Id="rId38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20" Type="http://schemas.openxmlformats.org/officeDocument/2006/relationships/slide" Target="slide17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32" Type="http://schemas.microsoft.com/office/2007/relationships/hdphoto" Target="../media/hdphoto1.wdp"/><Relationship Id="rId37" Type="http://schemas.openxmlformats.org/officeDocument/2006/relationships/image" Target="../media/image27.jpg"/><Relationship Id="rId5" Type="http://schemas.openxmlformats.org/officeDocument/2006/relationships/slide" Target="slide2.xml"/><Relationship Id="rId15" Type="http://schemas.openxmlformats.org/officeDocument/2006/relationships/image" Target="../media/image10.png"/><Relationship Id="rId23" Type="http://schemas.openxmlformats.org/officeDocument/2006/relationships/slide" Target="slide23.xml"/><Relationship Id="rId28" Type="http://schemas.openxmlformats.org/officeDocument/2006/relationships/image" Target="../media/image20.svg"/><Relationship Id="rId36" Type="http://schemas.openxmlformats.org/officeDocument/2006/relationships/slide" Target="slide9.xml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6.xml"/><Relationship Id="rId22" Type="http://schemas.openxmlformats.org/officeDocument/2006/relationships/image" Target="../media/image15.svg"/><Relationship Id="rId27" Type="http://schemas.openxmlformats.org/officeDocument/2006/relationships/image" Target="../media/image19.png"/><Relationship Id="rId30" Type="http://schemas.openxmlformats.org/officeDocument/2006/relationships/image" Target="../media/image22.svg"/><Relationship Id="rId35" Type="http://schemas.openxmlformats.org/officeDocument/2006/relationships/image" Target="../media/image26.jpg"/><Relationship Id="rId8" Type="http://schemas.openxmlformats.org/officeDocument/2006/relationships/slide" Target="slide3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39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31" Type="http://schemas.openxmlformats.org/officeDocument/2006/relationships/image" Target="../media/image27.jp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40.png"/><Relationship Id="rId30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18" Type="http://schemas.openxmlformats.org/officeDocument/2006/relationships/image" Target="../media/image13.svg"/><Relationship Id="rId26" Type="http://schemas.openxmlformats.org/officeDocument/2006/relationships/image" Target="../media/image16.png"/><Relationship Id="rId3" Type="http://schemas.openxmlformats.org/officeDocument/2006/relationships/image" Target="../media/image43.png"/><Relationship Id="rId21" Type="http://schemas.openxmlformats.org/officeDocument/2006/relationships/image" Target="../media/image15.svg"/><Relationship Id="rId7" Type="http://schemas.openxmlformats.org/officeDocument/2006/relationships/slide" Target="slide2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slide" Target="slide23.xml"/><Relationship Id="rId2" Type="http://schemas.openxmlformats.org/officeDocument/2006/relationships/image" Target="../media/image42.png"/><Relationship Id="rId16" Type="http://schemas.openxmlformats.org/officeDocument/2006/relationships/slide" Target="slide14.xml"/><Relationship Id="rId20" Type="http://schemas.openxmlformats.org/officeDocument/2006/relationships/image" Target="../media/image1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1.sv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0.png"/><Relationship Id="rId28" Type="http://schemas.openxmlformats.org/officeDocument/2006/relationships/image" Target="../media/image41.png"/><Relationship Id="rId10" Type="http://schemas.openxmlformats.org/officeDocument/2006/relationships/slide" Target="slide3.xml"/><Relationship Id="rId19" Type="http://schemas.openxmlformats.org/officeDocument/2006/relationships/slide" Target="slide17.xml"/><Relationship Id="rId31" Type="http://schemas.openxmlformats.org/officeDocument/2006/relationships/image" Target="../media/image27.jpg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6.xml"/><Relationship Id="rId27" Type="http://schemas.openxmlformats.org/officeDocument/2006/relationships/image" Target="../media/image17.svg"/><Relationship Id="rId30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18" Type="http://schemas.openxmlformats.org/officeDocument/2006/relationships/image" Target="../media/image13.svg"/><Relationship Id="rId26" Type="http://schemas.openxmlformats.org/officeDocument/2006/relationships/image" Target="../media/image16.png"/><Relationship Id="rId3" Type="http://schemas.openxmlformats.org/officeDocument/2006/relationships/image" Target="../media/image42.png"/><Relationship Id="rId21" Type="http://schemas.openxmlformats.org/officeDocument/2006/relationships/image" Target="../media/image15.svg"/><Relationship Id="rId7" Type="http://schemas.openxmlformats.org/officeDocument/2006/relationships/slide" Target="slide2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slide" Target="slide23.xml"/><Relationship Id="rId2" Type="http://schemas.openxmlformats.org/officeDocument/2006/relationships/image" Target="../media/image41.png"/><Relationship Id="rId16" Type="http://schemas.openxmlformats.org/officeDocument/2006/relationships/slide" Target="slide14.xml"/><Relationship Id="rId20" Type="http://schemas.openxmlformats.org/officeDocument/2006/relationships/image" Target="../media/image14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1.sv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0.png"/><Relationship Id="rId28" Type="http://schemas.openxmlformats.org/officeDocument/2006/relationships/image" Target="../media/image43.png"/><Relationship Id="rId10" Type="http://schemas.openxmlformats.org/officeDocument/2006/relationships/slide" Target="slide3.xml"/><Relationship Id="rId19" Type="http://schemas.openxmlformats.org/officeDocument/2006/relationships/slide" Target="slide17.xml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6.xml"/><Relationship Id="rId27" Type="http://schemas.openxmlformats.org/officeDocument/2006/relationships/image" Target="../media/image17.svg"/><Relationship Id="rId30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slide" Target="slide23.xml"/><Relationship Id="rId3" Type="http://schemas.openxmlformats.org/officeDocument/2006/relationships/image" Target="../media/image42.png"/><Relationship Id="rId21" Type="http://schemas.openxmlformats.org/officeDocument/2006/relationships/image" Target="../media/image14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17" Type="http://schemas.openxmlformats.org/officeDocument/2006/relationships/slide" Target="slide14.xml"/><Relationship Id="rId25" Type="http://schemas.openxmlformats.org/officeDocument/2006/relationships/image" Target="../media/image11.svg"/><Relationship Id="rId2" Type="http://schemas.openxmlformats.org/officeDocument/2006/relationships/image" Target="../media/image46.png"/><Relationship Id="rId16" Type="http://schemas.openxmlformats.org/officeDocument/2006/relationships/image" Target="../media/image9.svg"/><Relationship Id="rId20" Type="http://schemas.openxmlformats.org/officeDocument/2006/relationships/slide" Target="slide17.xml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24" Type="http://schemas.openxmlformats.org/officeDocument/2006/relationships/image" Target="../media/image10.png"/><Relationship Id="rId5" Type="http://schemas.openxmlformats.org/officeDocument/2006/relationships/slide" Target="slide1.xml"/><Relationship Id="rId15" Type="http://schemas.openxmlformats.org/officeDocument/2006/relationships/image" Target="../media/image8.png"/><Relationship Id="rId23" Type="http://schemas.openxmlformats.org/officeDocument/2006/relationships/slide" Target="slide6.xml"/><Relationship Id="rId28" Type="http://schemas.openxmlformats.org/officeDocument/2006/relationships/image" Target="../media/image17.svg"/><Relationship Id="rId10" Type="http://schemas.openxmlformats.org/officeDocument/2006/relationships/image" Target="../media/image5.svg"/><Relationship Id="rId19" Type="http://schemas.openxmlformats.org/officeDocument/2006/relationships/image" Target="../media/image13.svg"/><Relationship Id="rId4" Type="http://schemas.openxmlformats.org/officeDocument/2006/relationships/image" Target="../media/image43.png"/><Relationship Id="rId9" Type="http://schemas.openxmlformats.org/officeDocument/2006/relationships/image" Target="../media/image4.png"/><Relationship Id="rId14" Type="http://schemas.openxmlformats.org/officeDocument/2006/relationships/slide" Target="slide5.xml"/><Relationship Id="rId22" Type="http://schemas.openxmlformats.org/officeDocument/2006/relationships/image" Target="../media/image15.svg"/><Relationship Id="rId27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46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17.xml"/><Relationship Id="rId26" Type="http://schemas.openxmlformats.org/officeDocument/2006/relationships/image" Target="../media/image17.svg"/><Relationship Id="rId3" Type="http://schemas.openxmlformats.org/officeDocument/2006/relationships/slide" Target="slide1.xml"/><Relationship Id="rId21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13.svg"/><Relationship Id="rId25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7.svg"/><Relationship Id="rId24" Type="http://schemas.openxmlformats.org/officeDocument/2006/relationships/slide" Target="slide23.xml"/><Relationship Id="rId5" Type="http://schemas.openxmlformats.org/officeDocument/2006/relationships/image" Target="../media/image3.svg"/><Relationship Id="rId15" Type="http://schemas.openxmlformats.org/officeDocument/2006/relationships/slide" Target="slide14.xml"/><Relationship Id="rId23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9.svg"/><Relationship Id="rId22" Type="http://schemas.openxmlformats.org/officeDocument/2006/relationships/image" Target="../media/image10.png"/><Relationship Id="rId27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17.xml"/><Relationship Id="rId26" Type="http://schemas.openxmlformats.org/officeDocument/2006/relationships/image" Target="../media/image17.svg"/><Relationship Id="rId3" Type="http://schemas.openxmlformats.org/officeDocument/2006/relationships/slide" Target="slide1.xml"/><Relationship Id="rId21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13.svg"/><Relationship Id="rId25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7.svg"/><Relationship Id="rId24" Type="http://schemas.openxmlformats.org/officeDocument/2006/relationships/slide" Target="slide23.xml"/><Relationship Id="rId5" Type="http://schemas.openxmlformats.org/officeDocument/2006/relationships/image" Target="../media/image3.svg"/><Relationship Id="rId15" Type="http://schemas.openxmlformats.org/officeDocument/2006/relationships/slide" Target="slide14.xml"/><Relationship Id="rId23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9.svg"/><Relationship Id="rId22" Type="http://schemas.openxmlformats.org/officeDocument/2006/relationships/image" Target="../media/image10.png"/><Relationship Id="rId27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47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49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17.xml"/><Relationship Id="rId26" Type="http://schemas.openxmlformats.org/officeDocument/2006/relationships/image" Target="../media/image17.svg"/><Relationship Id="rId3" Type="http://schemas.openxmlformats.org/officeDocument/2006/relationships/slide" Target="slide1.xml"/><Relationship Id="rId21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13.svg"/><Relationship Id="rId25" Type="http://schemas.openxmlformats.org/officeDocument/2006/relationships/image" Target="../media/image16.png"/><Relationship Id="rId2" Type="http://schemas.openxmlformats.org/officeDocument/2006/relationships/image" Target="../media/image50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7.svg"/><Relationship Id="rId24" Type="http://schemas.openxmlformats.org/officeDocument/2006/relationships/slide" Target="slide23.xml"/><Relationship Id="rId5" Type="http://schemas.openxmlformats.org/officeDocument/2006/relationships/image" Target="../media/image3.svg"/><Relationship Id="rId15" Type="http://schemas.openxmlformats.org/officeDocument/2006/relationships/slide" Target="slide14.xml"/><Relationship Id="rId23" Type="http://schemas.openxmlformats.org/officeDocument/2006/relationships/image" Target="../media/image11.svg"/><Relationship Id="rId28" Type="http://schemas.openxmlformats.org/officeDocument/2006/relationships/image" Target="../media/image49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9.svg"/><Relationship Id="rId22" Type="http://schemas.openxmlformats.org/officeDocument/2006/relationships/image" Target="../media/image10.png"/><Relationship Id="rId27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18" Type="http://schemas.openxmlformats.org/officeDocument/2006/relationships/image" Target="../media/image13.svg"/><Relationship Id="rId26" Type="http://schemas.openxmlformats.org/officeDocument/2006/relationships/image" Target="../media/image16.png"/><Relationship Id="rId3" Type="http://schemas.openxmlformats.org/officeDocument/2006/relationships/image" Target="../media/image52.png"/><Relationship Id="rId21" Type="http://schemas.openxmlformats.org/officeDocument/2006/relationships/image" Target="../media/image15.svg"/><Relationship Id="rId7" Type="http://schemas.openxmlformats.org/officeDocument/2006/relationships/slide" Target="slide2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slide" Target="slide23.xml"/><Relationship Id="rId2" Type="http://schemas.openxmlformats.org/officeDocument/2006/relationships/image" Target="../media/image51.png"/><Relationship Id="rId16" Type="http://schemas.openxmlformats.org/officeDocument/2006/relationships/slide" Target="slide14.xml"/><Relationship Id="rId20" Type="http://schemas.openxmlformats.org/officeDocument/2006/relationships/image" Target="../media/image14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1.sv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0.png"/><Relationship Id="rId28" Type="http://schemas.openxmlformats.org/officeDocument/2006/relationships/image" Target="../media/image50.png"/><Relationship Id="rId10" Type="http://schemas.openxmlformats.org/officeDocument/2006/relationships/slide" Target="slide3.xml"/><Relationship Id="rId19" Type="http://schemas.openxmlformats.org/officeDocument/2006/relationships/slide" Target="slide17.xml"/><Relationship Id="rId31" Type="http://schemas.openxmlformats.org/officeDocument/2006/relationships/image" Target="../media/image26.jpg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6.xml"/><Relationship Id="rId27" Type="http://schemas.openxmlformats.org/officeDocument/2006/relationships/image" Target="../media/image17.svg"/><Relationship Id="rId3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1.xml"/><Relationship Id="rId18" Type="http://schemas.openxmlformats.org/officeDocument/2006/relationships/image" Target="../media/image5.svg"/><Relationship Id="rId26" Type="http://schemas.openxmlformats.org/officeDocument/2006/relationships/image" Target="../media/image12.png"/><Relationship Id="rId39" Type="http://schemas.openxmlformats.org/officeDocument/2006/relationships/image" Target="../media/image29.png"/><Relationship Id="rId21" Type="http://schemas.openxmlformats.org/officeDocument/2006/relationships/image" Target="../media/image7.svg"/><Relationship Id="rId34" Type="http://schemas.openxmlformats.org/officeDocument/2006/relationships/slide" Target="slide23.xml"/><Relationship Id="rId7" Type="http://schemas.openxmlformats.org/officeDocument/2006/relationships/image" Target="../media/image23.png"/><Relationship Id="rId12" Type="http://schemas.openxmlformats.org/officeDocument/2006/relationships/image" Target="../media/image27.jpg"/><Relationship Id="rId17" Type="http://schemas.openxmlformats.org/officeDocument/2006/relationships/image" Target="../media/image4.png"/><Relationship Id="rId25" Type="http://schemas.openxmlformats.org/officeDocument/2006/relationships/slide" Target="slide14.xml"/><Relationship Id="rId33" Type="http://schemas.openxmlformats.org/officeDocument/2006/relationships/image" Target="../media/image11.svg"/><Relationship Id="rId38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slide" Target="slide2.xml"/><Relationship Id="rId20" Type="http://schemas.openxmlformats.org/officeDocument/2006/relationships/image" Target="../media/image6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6.jpg"/><Relationship Id="rId24" Type="http://schemas.openxmlformats.org/officeDocument/2006/relationships/image" Target="../media/image9.svg"/><Relationship Id="rId32" Type="http://schemas.openxmlformats.org/officeDocument/2006/relationships/image" Target="../media/image10.png"/><Relationship Id="rId37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3.svg"/><Relationship Id="rId23" Type="http://schemas.openxmlformats.org/officeDocument/2006/relationships/image" Target="../media/image8.png"/><Relationship Id="rId28" Type="http://schemas.openxmlformats.org/officeDocument/2006/relationships/slide" Target="slide17.xml"/><Relationship Id="rId36" Type="http://schemas.openxmlformats.org/officeDocument/2006/relationships/image" Target="../media/image17.svg"/><Relationship Id="rId10" Type="http://schemas.openxmlformats.org/officeDocument/2006/relationships/image" Target="../media/image25.jpg"/><Relationship Id="rId19" Type="http://schemas.openxmlformats.org/officeDocument/2006/relationships/slide" Target="slide3.xml"/><Relationship Id="rId31" Type="http://schemas.openxmlformats.org/officeDocument/2006/relationships/slide" Target="slide6.xml"/><Relationship Id="rId4" Type="http://schemas.openxmlformats.org/officeDocument/2006/relationships/image" Target="../media/image20.svg"/><Relationship Id="rId9" Type="http://schemas.openxmlformats.org/officeDocument/2006/relationships/image" Target="../media/image24.png"/><Relationship Id="rId14" Type="http://schemas.openxmlformats.org/officeDocument/2006/relationships/image" Target="../media/image2.png"/><Relationship Id="rId22" Type="http://schemas.openxmlformats.org/officeDocument/2006/relationships/slide" Target="slide5.xml"/><Relationship Id="rId27" Type="http://schemas.openxmlformats.org/officeDocument/2006/relationships/image" Target="../media/image13.svg"/><Relationship Id="rId30" Type="http://schemas.openxmlformats.org/officeDocument/2006/relationships/image" Target="../media/image15.svg"/><Relationship Id="rId35" Type="http://schemas.openxmlformats.org/officeDocument/2006/relationships/image" Target="../media/image16.png"/><Relationship Id="rId8" Type="http://schemas.microsoft.com/office/2007/relationships/hdphoto" Target="../media/hdphoto1.wdp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18" Type="http://schemas.openxmlformats.org/officeDocument/2006/relationships/image" Target="../media/image13.svg"/><Relationship Id="rId26" Type="http://schemas.openxmlformats.org/officeDocument/2006/relationships/image" Target="../media/image16.png"/><Relationship Id="rId3" Type="http://schemas.openxmlformats.org/officeDocument/2006/relationships/image" Target="../media/image51.png"/><Relationship Id="rId21" Type="http://schemas.openxmlformats.org/officeDocument/2006/relationships/image" Target="../media/image15.svg"/><Relationship Id="rId7" Type="http://schemas.openxmlformats.org/officeDocument/2006/relationships/slide" Target="slide2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slide" Target="slide23.xml"/><Relationship Id="rId2" Type="http://schemas.openxmlformats.org/officeDocument/2006/relationships/image" Target="../media/image53.png"/><Relationship Id="rId16" Type="http://schemas.openxmlformats.org/officeDocument/2006/relationships/slide" Target="slide14.xml"/><Relationship Id="rId20" Type="http://schemas.openxmlformats.org/officeDocument/2006/relationships/image" Target="../media/image14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1.sv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0.png"/><Relationship Id="rId28" Type="http://schemas.openxmlformats.org/officeDocument/2006/relationships/image" Target="../media/image52.png"/><Relationship Id="rId10" Type="http://schemas.openxmlformats.org/officeDocument/2006/relationships/slide" Target="slide3.xml"/><Relationship Id="rId19" Type="http://schemas.openxmlformats.org/officeDocument/2006/relationships/slide" Target="slide17.xml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6.xml"/><Relationship Id="rId27" Type="http://schemas.openxmlformats.org/officeDocument/2006/relationships/image" Target="../media/image17.svg"/><Relationship Id="rId30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3.xml"/><Relationship Id="rId18" Type="http://schemas.openxmlformats.org/officeDocument/2006/relationships/image" Target="../media/image9.svg"/><Relationship Id="rId26" Type="http://schemas.openxmlformats.org/officeDocument/2006/relationships/image" Target="../media/image10.png"/><Relationship Id="rId3" Type="http://schemas.openxmlformats.org/officeDocument/2006/relationships/image" Target="../media/image52.png"/><Relationship Id="rId21" Type="http://schemas.openxmlformats.org/officeDocument/2006/relationships/image" Target="../media/image13.svg"/><Relationship Id="rId7" Type="http://schemas.openxmlformats.org/officeDocument/2006/relationships/slide" Target="slide1.xml"/><Relationship Id="rId12" Type="http://schemas.openxmlformats.org/officeDocument/2006/relationships/image" Target="../media/image5.svg"/><Relationship Id="rId17" Type="http://schemas.openxmlformats.org/officeDocument/2006/relationships/image" Target="../media/image8.png"/><Relationship Id="rId25" Type="http://schemas.openxmlformats.org/officeDocument/2006/relationships/slide" Target="slide6.xml"/><Relationship Id="rId2" Type="http://schemas.openxmlformats.org/officeDocument/2006/relationships/image" Target="../media/image51.png"/><Relationship Id="rId16" Type="http://schemas.openxmlformats.org/officeDocument/2006/relationships/slide" Target="slide5.xml"/><Relationship Id="rId20" Type="http://schemas.openxmlformats.org/officeDocument/2006/relationships/image" Target="../media/image1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.png"/><Relationship Id="rId24" Type="http://schemas.openxmlformats.org/officeDocument/2006/relationships/image" Target="../media/image15.svg"/><Relationship Id="rId5" Type="http://schemas.openxmlformats.org/officeDocument/2006/relationships/image" Target="../media/image55.png"/><Relationship Id="rId15" Type="http://schemas.openxmlformats.org/officeDocument/2006/relationships/image" Target="../media/image7.svg"/><Relationship Id="rId23" Type="http://schemas.openxmlformats.org/officeDocument/2006/relationships/image" Target="../media/image14.png"/><Relationship Id="rId28" Type="http://schemas.openxmlformats.org/officeDocument/2006/relationships/slide" Target="slide23.xml"/><Relationship Id="rId10" Type="http://schemas.openxmlformats.org/officeDocument/2006/relationships/slide" Target="slide2.xml"/><Relationship Id="rId19" Type="http://schemas.openxmlformats.org/officeDocument/2006/relationships/slide" Target="slide14.xml"/><Relationship Id="rId31" Type="http://schemas.openxmlformats.org/officeDocument/2006/relationships/image" Target="../media/image26.jpg"/><Relationship Id="rId4" Type="http://schemas.openxmlformats.org/officeDocument/2006/relationships/image" Target="../media/image54.png"/><Relationship Id="rId9" Type="http://schemas.openxmlformats.org/officeDocument/2006/relationships/image" Target="../media/image3.svg"/><Relationship Id="rId14" Type="http://schemas.openxmlformats.org/officeDocument/2006/relationships/image" Target="../media/image6.png"/><Relationship Id="rId22" Type="http://schemas.openxmlformats.org/officeDocument/2006/relationships/slide" Target="slide17.xml"/><Relationship Id="rId27" Type="http://schemas.openxmlformats.org/officeDocument/2006/relationships/image" Target="../media/image11.svg"/><Relationship Id="rId30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53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31" Type="http://schemas.openxmlformats.org/officeDocument/2006/relationships/image" Target="../media/image57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55.png"/><Relationship Id="rId30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17.xml"/><Relationship Id="rId26" Type="http://schemas.openxmlformats.org/officeDocument/2006/relationships/image" Target="../media/image17.svg"/><Relationship Id="rId3" Type="http://schemas.openxmlformats.org/officeDocument/2006/relationships/slide" Target="slide1.xml"/><Relationship Id="rId21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13.svg"/><Relationship Id="rId25" Type="http://schemas.openxmlformats.org/officeDocument/2006/relationships/image" Target="../media/image16.png"/><Relationship Id="rId2" Type="http://schemas.openxmlformats.org/officeDocument/2006/relationships/image" Target="../media/image26.jp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7.svg"/><Relationship Id="rId24" Type="http://schemas.openxmlformats.org/officeDocument/2006/relationships/slide" Target="slide23.xml"/><Relationship Id="rId5" Type="http://schemas.openxmlformats.org/officeDocument/2006/relationships/image" Target="../media/image3.svg"/><Relationship Id="rId15" Type="http://schemas.openxmlformats.org/officeDocument/2006/relationships/slide" Target="slide14.xml"/><Relationship Id="rId23" Type="http://schemas.openxmlformats.org/officeDocument/2006/relationships/image" Target="../media/image11.svg"/><Relationship Id="rId28" Type="http://schemas.openxmlformats.org/officeDocument/2006/relationships/image" Target="../media/image55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9.svg"/><Relationship Id="rId22" Type="http://schemas.openxmlformats.org/officeDocument/2006/relationships/image" Target="../media/image1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17.xml"/><Relationship Id="rId26" Type="http://schemas.openxmlformats.org/officeDocument/2006/relationships/image" Target="../media/image17.svg"/><Relationship Id="rId3" Type="http://schemas.openxmlformats.org/officeDocument/2006/relationships/slide" Target="slide1.xml"/><Relationship Id="rId21" Type="http://schemas.openxmlformats.org/officeDocument/2006/relationships/slide" Target="slide6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13.svg"/><Relationship Id="rId25" Type="http://schemas.openxmlformats.org/officeDocument/2006/relationships/image" Target="../media/image16.png"/><Relationship Id="rId2" Type="http://schemas.openxmlformats.org/officeDocument/2006/relationships/image" Target="../media/image26.jp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7.svg"/><Relationship Id="rId24" Type="http://schemas.openxmlformats.org/officeDocument/2006/relationships/slide" Target="slide23.xml"/><Relationship Id="rId5" Type="http://schemas.openxmlformats.org/officeDocument/2006/relationships/image" Target="../media/image3.svg"/><Relationship Id="rId15" Type="http://schemas.openxmlformats.org/officeDocument/2006/relationships/slide" Target="slide14.xml"/><Relationship Id="rId23" Type="http://schemas.openxmlformats.org/officeDocument/2006/relationships/image" Target="../media/image11.svg"/><Relationship Id="rId28" Type="http://schemas.openxmlformats.org/officeDocument/2006/relationships/image" Target="../media/image55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9.svg"/><Relationship Id="rId22" Type="http://schemas.openxmlformats.org/officeDocument/2006/relationships/image" Target="../media/image10.png"/><Relationship Id="rId27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29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31" Type="http://schemas.openxmlformats.org/officeDocument/2006/relationships/image" Target="../media/image27.jp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microsoft.com/office/2007/relationships/hdphoto" Target="../media/hdphoto2.wdp"/><Relationship Id="rId30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slide" Target="slide23.xml"/><Relationship Id="rId3" Type="http://schemas.openxmlformats.org/officeDocument/2006/relationships/image" Target="../media/image34.png"/><Relationship Id="rId21" Type="http://schemas.openxmlformats.org/officeDocument/2006/relationships/image" Target="../media/image14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17" Type="http://schemas.openxmlformats.org/officeDocument/2006/relationships/slide" Target="slide14.xml"/><Relationship Id="rId25" Type="http://schemas.openxmlformats.org/officeDocument/2006/relationships/image" Target="../media/image11.svg"/><Relationship Id="rId2" Type="http://schemas.openxmlformats.org/officeDocument/2006/relationships/image" Target="../media/image33.png"/><Relationship Id="rId16" Type="http://schemas.openxmlformats.org/officeDocument/2006/relationships/image" Target="../media/image9.svg"/><Relationship Id="rId20" Type="http://schemas.openxmlformats.org/officeDocument/2006/relationships/slide" Target="slide17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24" Type="http://schemas.openxmlformats.org/officeDocument/2006/relationships/image" Target="../media/image10.png"/><Relationship Id="rId5" Type="http://schemas.openxmlformats.org/officeDocument/2006/relationships/slide" Target="slide1.xml"/><Relationship Id="rId15" Type="http://schemas.openxmlformats.org/officeDocument/2006/relationships/image" Target="../media/image8.png"/><Relationship Id="rId23" Type="http://schemas.openxmlformats.org/officeDocument/2006/relationships/slide" Target="slide6.xml"/><Relationship Id="rId28" Type="http://schemas.openxmlformats.org/officeDocument/2006/relationships/image" Target="../media/image17.svg"/><Relationship Id="rId10" Type="http://schemas.openxmlformats.org/officeDocument/2006/relationships/image" Target="../media/image5.svg"/><Relationship Id="rId19" Type="http://schemas.openxmlformats.org/officeDocument/2006/relationships/image" Target="../media/image13.svg"/><Relationship Id="rId4" Type="http://schemas.openxmlformats.org/officeDocument/2006/relationships/image" Target="../media/image31.png"/><Relationship Id="rId9" Type="http://schemas.openxmlformats.org/officeDocument/2006/relationships/image" Target="../media/image4.png"/><Relationship Id="rId14" Type="http://schemas.openxmlformats.org/officeDocument/2006/relationships/slide" Target="slide5.xml"/><Relationship Id="rId22" Type="http://schemas.openxmlformats.org/officeDocument/2006/relationships/image" Target="../media/image15.svg"/><Relationship Id="rId27" Type="http://schemas.openxmlformats.org/officeDocument/2006/relationships/image" Target="../media/image16.png"/><Relationship Id="rId30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18" Type="http://schemas.openxmlformats.org/officeDocument/2006/relationships/image" Target="../media/image13.svg"/><Relationship Id="rId26" Type="http://schemas.openxmlformats.org/officeDocument/2006/relationships/image" Target="../media/image16.png"/><Relationship Id="rId3" Type="http://schemas.openxmlformats.org/officeDocument/2006/relationships/image" Target="../media/image34.png"/><Relationship Id="rId21" Type="http://schemas.openxmlformats.org/officeDocument/2006/relationships/image" Target="../media/image15.svg"/><Relationship Id="rId7" Type="http://schemas.openxmlformats.org/officeDocument/2006/relationships/slide" Target="slide2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slide" Target="slide23.xml"/><Relationship Id="rId2" Type="http://schemas.openxmlformats.org/officeDocument/2006/relationships/image" Target="../media/image33.png"/><Relationship Id="rId16" Type="http://schemas.openxmlformats.org/officeDocument/2006/relationships/slide" Target="slide14.xml"/><Relationship Id="rId20" Type="http://schemas.openxmlformats.org/officeDocument/2006/relationships/image" Target="../media/image1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1.svg"/><Relationship Id="rId32" Type="http://schemas.openxmlformats.org/officeDocument/2006/relationships/image" Target="../media/image27.jp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0.png"/><Relationship Id="rId28" Type="http://schemas.openxmlformats.org/officeDocument/2006/relationships/image" Target="../media/image31.png"/><Relationship Id="rId10" Type="http://schemas.openxmlformats.org/officeDocument/2006/relationships/slide" Target="slide3.xml"/><Relationship Id="rId19" Type="http://schemas.openxmlformats.org/officeDocument/2006/relationships/slide" Target="slide17.xml"/><Relationship Id="rId31" Type="http://schemas.openxmlformats.org/officeDocument/2006/relationships/image" Target="../media/image36.png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6.xml"/><Relationship Id="rId27" Type="http://schemas.openxmlformats.org/officeDocument/2006/relationships/image" Target="../media/image17.sv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slide" Target="slide23.xml"/><Relationship Id="rId3" Type="http://schemas.openxmlformats.org/officeDocument/2006/relationships/image" Target="../media/image34.png"/><Relationship Id="rId21" Type="http://schemas.openxmlformats.org/officeDocument/2006/relationships/image" Target="../media/image14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17" Type="http://schemas.openxmlformats.org/officeDocument/2006/relationships/slide" Target="slide14.xml"/><Relationship Id="rId25" Type="http://schemas.openxmlformats.org/officeDocument/2006/relationships/image" Target="../media/image11.svg"/><Relationship Id="rId2" Type="http://schemas.openxmlformats.org/officeDocument/2006/relationships/image" Target="../media/image33.png"/><Relationship Id="rId16" Type="http://schemas.openxmlformats.org/officeDocument/2006/relationships/image" Target="../media/image9.svg"/><Relationship Id="rId20" Type="http://schemas.openxmlformats.org/officeDocument/2006/relationships/slide" Target="slide17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24" Type="http://schemas.openxmlformats.org/officeDocument/2006/relationships/image" Target="../media/image10.png"/><Relationship Id="rId32" Type="http://schemas.openxmlformats.org/officeDocument/2006/relationships/image" Target="../media/image27.jpg"/><Relationship Id="rId5" Type="http://schemas.openxmlformats.org/officeDocument/2006/relationships/slide" Target="slide1.xml"/><Relationship Id="rId15" Type="http://schemas.openxmlformats.org/officeDocument/2006/relationships/image" Target="../media/image8.png"/><Relationship Id="rId23" Type="http://schemas.openxmlformats.org/officeDocument/2006/relationships/slide" Target="slide6.xml"/><Relationship Id="rId28" Type="http://schemas.openxmlformats.org/officeDocument/2006/relationships/image" Target="../media/image17.svg"/><Relationship Id="rId10" Type="http://schemas.openxmlformats.org/officeDocument/2006/relationships/image" Target="../media/image5.svg"/><Relationship Id="rId19" Type="http://schemas.openxmlformats.org/officeDocument/2006/relationships/image" Target="../media/image13.svg"/><Relationship Id="rId31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4.png"/><Relationship Id="rId14" Type="http://schemas.openxmlformats.org/officeDocument/2006/relationships/slide" Target="slide5.xml"/><Relationship Id="rId22" Type="http://schemas.openxmlformats.org/officeDocument/2006/relationships/image" Target="../media/image15.svg"/><Relationship Id="rId27" Type="http://schemas.openxmlformats.org/officeDocument/2006/relationships/image" Target="../media/image16.png"/><Relationship Id="rId30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35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31" Type="http://schemas.openxmlformats.org/officeDocument/2006/relationships/image" Target="../media/image27.jp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38.png"/><Relationship Id="rId30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slide" Target="slide17.xml"/><Relationship Id="rId25" Type="http://schemas.openxmlformats.org/officeDocument/2006/relationships/image" Target="../media/image17.svg"/><Relationship Id="rId2" Type="http://schemas.openxmlformats.org/officeDocument/2006/relationships/slide" Target="slide1.xml"/><Relationship Id="rId16" Type="http://schemas.openxmlformats.org/officeDocument/2006/relationships/image" Target="../media/image13.svg"/><Relationship Id="rId20" Type="http://schemas.openxmlformats.org/officeDocument/2006/relationships/slide" Target="slide6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24" Type="http://schemas.openxmlformats.org/officeDocument/2006/relationships/image" Target="../media/image16.png"/><Relationship Id="rId5" Type="http://schemas.openxmlformats.org/officeDocument/2006/relationships/slide" Target="slide2.xml"/><Relationship Id="rId15" Type="http://schemas.openxmlformats.org/officeDocument/2006/relationships/image" Target="../media/image12.png"/><Relationship Id="rId23" Type="http://schemas.openxmlformats.org/officeDocument/2006/relationships/slide" Target="slide23.xml"/><Relationship Id="rId28" Type="http://schemas.openxmlformats.org/officeDocument/2006/relationships/image" Target="../media/image38.png"/><Relationship Id="rId10" Type="http://schemas.openxmlformats.org/officeDocument/2006/relationships/image" Target="../media/image7.svg"/><Relationship Id="rId19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slide" Target="slide14.xml"/><Relationship Id="rId22" Type="http://schemas.openxmlformats.org/officeDocument/2006/relationships/image" Target="../media/image11.svg"/><Relationship Id="rId27" Type="http://schemas.openxmlformats.org/officeDocument/2006/relationships/image" Target="../media/image37.png"/><Relationship Id="rId30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hand holding a phone&#10;&#10;Description automatically generated">
            <a:extLst>
              <a:ext uri="{FF2B5EF4-FFF2-40B4-BE49-F238E27FC236}">
                <a16:creationId xmlns:a16="http://schemas.microsoft.com/office/drawing/2014/main" id="{A0F74B5F-6FA4-C532-889A-97999AAF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" y="3127352"/>
            <a:ext cx="5572664" cy="259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72486" y="5763886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296028" y="5294026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FEA916-D1F7-BB3B-EF17-9647229DF6B8}"/>
              </a:ext>
            </a:extLst>
          </p:cNvPr>
          <p:cNvGrpSpPr/>
          <p:nvPr/>
        </p:nvGrpSpPr>
        <p:grpSpPr>
          <a:xfrm>
            <a:off x="616111" y="5353835"/>
            <a:ext cx="685800" cy="1362643"/>
            <a:chOff x="616111" y="6026695"/>
            <a:chExt cx="685800" cy="1362643"/>
          </a:xfrm>
        </p:grpSpPr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AEB6491B-0D8F-684C-5ABC-AA48C194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43EFED-980C-82F2-E838-99B7F3FD4C8C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C4B07E-159B-516A-5BDD-B804BADDDEA4}"/>
              </a:ext>
            </a:extLst>
          </p:cNvPr>
          <p:cNvGrpSpPr/>
          <p:nvPr/>
        </p:nvGrpSpPr>
        <p:grpSpPr>
          <a:xfrm>
            <a:off x="2091445" y="6026695"/>
            <a:ext cx="689854" cy="1362643"/>
            <a:chOff x="2091445" y="6026695"/>
            <a:chExt cx="689854" cy="1362643"/>
          </a:xfrm>
        </p:grpSpPr>
        <p:pic>
          <p:nvPicPr>
            <p:cNvPr id="9" name="Graphic 8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8A060DC9-76CD-5A61-B83A-9C2D61D88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1445" y="6026695"/>
              <a:ext cx="685800" cy="685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7B3ED1-565D-EDF1-3194-CA7766DB664C}"/>
                </a:ext>
              </a:extLst>
            </p:cNvPr>
            <p:cNvSpPr txBox="1"/>
            <p:nvPr/>
          </p:nvSpPr>
          <p:spPr>
            <a:xfrm>
              <a:off x="20955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9B9B72-7733-05F7-DA75-A1F5B4388A15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11" name="Graphic 10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9A16209F-63F1-5832-894E-229A15A8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97A338-0551-0313-5012-FA3EA262BA0E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E472DE-8716-5550-582A-847C2978F75D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15" name="Graphic 14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D3E287DA-F687-53D2-280C-88C3AB7C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0C4F3B-13D7-340B-9675-52A29B490CE8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03008D-43B1-BE19-2EAB-9C5A8B16441C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17" name="Graphic 16" descr="Person with idea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13C31E3-F901-EDD5-C013-B3381E82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4C8B98-7963-7FBD-3D9B-C3EB1BD592B7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B8155C7-5BAF-7604-3412-7C0AF69A4536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19" name="Graphic 18" descr="Circles with arrows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CE0734FD-E756-F366-38DF-90727909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16DF59-BC71-8390-368E-20D26C5F223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447622-6293-FA9C-CCE7-A0B4A3B7CB3E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25" name="Graphic 24" descr="Presentation with org chart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7DD190B4-51A3-EC5A-140A-158C66C9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AB29F5-1AA1-31B5-1FB3-8601DA11114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18F0DE0-9FBF-4913-414C-C6B03B6B0E23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27" name="Graphic 26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A1364719-90C9-7774-EC01-D865A52E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A7DE3B-A72B-E3E0-1D95-E646B947BB7C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pic>
        <p:nvPicPr>
          <p:cNvPr id="59" name="Picture 58" descr="A logo of a shopping bag&#10;&#10;Description automatically generated">
            <a:extLst>
              <a:ext uri="{FF2B5EF4-FFF2-40B4-BE49-F238E27FC236}">
                <a16:creationId xmlns:a16="http://schemas.microsoft.com/office/drawing/2014/main" id="{05F98B1E-D1B9-5006-4189-19E80954AB5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1000" t="36000" r="36667" b="37334"/>
          <a:stretch/>
        </p:blipFill>
        <p:spPr>
          <a:xfrm>
            <a:off x="3394115" y="-414781"/>
            <a:ext cx="5937390" cy="226906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F3D3F5F-4382-92A1-305D-A6023D5C8C1C}"/>
              </a:ext>
            </a:extLst>
          </p:cNvPr>
          <p:cNvSpPr txBox="1"/>
          <p:nvPr/>
        </p:nvSpPr>
        <p:spPr>
          <a:xfrm>
            <a:off x="17253" y="160970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u="none" strike="noStrike" spc="-50" dirty="0">
                <a:solidFill>
                  <a:srgbClr val="0E7AD4"/>
                </a:solidFill>
                <a:effectLst/>
                <a:latin typeface="Gurmukhi MN" panose="02020600050405020304" pitchFamily="18" charset="0"/>
                <a:ea typeface="Ayuthaya" pitchFamily="2" charset="-34"/>
                <a:cs typeface="Gurmukhi MN" panose="02020600050405020304" pitchFamily="18" charset="0"/>
              </a:rPr>
              <a:t>Sentiment </a:t>
            </a:r>
            <a:r>
              <a:rPr lang="en-US" sz="6000" b="1" i="0" u="none" strike="noStrike" spc="-50" dirty="0">
                <a:solidFill>
                  <a:srgbClr val="117AD4"/>
                </a:solidFill>
                <a:effectLst/>
                <a:latin typeface="Gurmukhi MN" panose="02020600050405020304" pitchFamily="18" charset="0"/>
                <a:ea typeface="Ayuthaya" pitchFamily="2" charset="-34"/>
                <a:cs typeface="Gurmukhi MN" panose="02020600050405020304" pitchFamily="18" charset="0"/>
              </a:rPr>
              <a:t>Analysis using Python</a:t>
            </a:r>
            <a:endParaRPr lang="en-US" sz="6000" b="1" spc="-50" dirty="0">
              <a:solidFill>
                <a:srgbClr val="117AD4"/>
              </a:solidFill>
              <a:latin typeface="Gurmukhi MN" panose="02020600050405020304" pitchFamily="18" charset="0"/>
              <a:ea typeface="Ayuthaya" pitchFamily="2" charset="-34"/>
              <a:cs typeface="Gurmukhi MN" panose="02020600050405020304" pitchFamily="18" charset="0"/>
            </a:endParaRPr>
          </a:p>
        </p:txBody>
      </p:sp>
      <p:sp>
        <p:nvSpPr>
          <p:cNvPr id="72" name="Oval Callout 71">
            <a:extLst>
              <a:ext uri="{FF2B5EF4-FFF2-40B4-BE49-F238E27FC236}">
                <a16:creationId xmlns:a16="http://schemas.microsoft.com/office/drawing/2014/main" id="{BC908CD1-5657-C955-2F75-BA1AA9D4F2D6}"/>
              </a:ext>
            </a:extLst>
          </p:cNvPr>
          <p:cNvSpPr/>
          <p:nvPr/>
        </p:nvSpPr>
        <p:spPr>
          <a:xfrm>
            <a:off x="8398810" y="4412013"/>
            <a:ext cx="3336517" cy="776378"/>
          </a:xfrm>
          <a:prstGeom prst="wedgeEllipseCallout">
            <a:avLst>
              <a:gd name="adj1" fmla="val -52968"/>
              <a:gd name="adj2" fmla="val 331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HUITING WU </a:t>
            </a:r>
            <a:r>
              <a:rPr lang="en-US" sz="1500" dirty="0">
                <a:solidFill>
                  <a:schemeClr val="tx1"/>
                </a:solidFill>
              </a:rPr>
              <a:t>(★★★★)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_______________________________________________________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_______________________________________________________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</a:t>
            </a:r>
          </a:p>
        </p:txBody>
      </p:sp>
      <p:pic>
        <p:nvPicPr>
          <p:cNvPr id="73" name="Graphic 72" descr="Comment Dislike with solid fill">
            <a:extLst>
              <a:ext uri="{FF2B5EF4-FFF2-40B4-BE49-F238E27FC236}">
                <a16:creationId xmlns:a16="http://schemas.microsoft.com/office/drawing/2014/main" id="{B4E62059-082C-4188-A6C7-A694205F61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84056" y="2514264"/>
            <a:ext cx="772787" cy="772787"/>
          </a:xfrm>
          <a:prstGeom prst="rect">
            <a:avLst/>
          </a:prstGeom>
        </p:spPr>
      </p:pic>
      <p:pic>
        <p:nvPicPr>
          <p:cNvPr id="75" name="Graphic 74" descr="Comment Like with solid fill">
            <a:extLst>
              <a:ext uri="{FF2B5EF4-FFF2-40B4-BE49-F238E27FC236}">
                <a16:creationId xmlns:a16="http://schemas.microsoft.com/office/drawing/2014/main" id="{609739DC-65CB-2D4D-E572-AEFF319EA9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920" y="3298882"/>
            <a:ext cx="772787" cy="772787"/>
          </a:xfrm>
          <a:prstGeom prst="rect">
            <a:avLst/>
          </a:prstGeom>
        </p:spPr>
      </p:pic>
      <p:pic>
        <p:nvPicPr>
          <p:cNvPr id="78" name="Picture 77" descr="A yellow face with stars on a red bubble with a black background&#10;&#10;Description automatically generated">
            <a:extLst>
              <a:ext uri="{FF2B5EF4-FFF2-40B4-BE49-F238E27FC236}">
                <a16:creationId xmlns:a16="http://schemas.microsoft.com/office/drawing/2014/main" id="{015BD9AD-477F-F05A-A785-CA27F12F41F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2279" y="2733257"/>
            <a:ext cx="685801" cy="685801"/>
          </a:xfrm>
          <a:prstGeom prst="rect">
            <a:avLst/>
          </a:prstGeom>
        </p:spPr>
      </p:pic>
      <p:pic>
        <p:nvPicPr>
          <p:cNvPr id="79" name="Picture 78" descr="A yellow face with stars on a red bubble with a black background&#10;&#10;Description automatically generated">
            <a:extLst>
              <a:ext uri="{FF2B5EF4-FFF2-40B4-BE49-F238E27FC236}">
                <a16:creationId xmlns:a16="http://schemas.microsoft.com/office/drawing/2014/main" id="{A12B526A-6747-AD38-0C13-14FB09F1CFC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30905" y="4479115"/>
            <a:ext cx="685801" cy="685801"/>
          </a:xfrm>
          <a:prstGeom prst="rect">
            <a:avLst/>
          </a:prstGeom>
        </p:spPr>
      </p:pic>
      <p:pic>
        <p:nvPicPr>
          <p:cNvPr id="81" name="Picture 80" descr="A blue thumb up in a speech bubble&#10;&#10;Description automatically generated">
            <a:extLst>
              <a:ext uri="{FF2B5EF4-FFF2-40B4-BE49-F238E27FC236}">
                <a16:creationId xmlns:a16="http://schemas.microsoft.com/office/drawing/2014/main" id="{131A8011-FB79-1B35-372F-327D6E9BE95B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r="19599" b="25899"/>
          <a:stretch/>
        </p:blipFill>
        <p:spPr>
          <a:xfrm>
            <a:off x="7476912" y="4945760"/>
            <a:ext cx="615478" cy="605072"/>
          </a:xfrm>
          <a:prstGeom prst="rect">
            <a:avLst/>
          </a:prstGeom>
        </p:spPr>
      </p:pic>
      <p:pic>
        <p:nvPicPr>
          <p:cNvPr id="82" name="Picture 81" descr="A blue thumb up in a speech bubble&#10;&#10;Description automatically generated">
            <a:extLst>
              <a:ext uri="{FF2B5EF4-FFF2-40B4-BE49-F238E27FC236}">
                <a16:creationId xmlns:a16="http://schemas.microsoft.com/office/drawing/2014/main" id="{101C901C-DA85-E3F7-7684-72515CC99ED2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19599" b="25899"/>
          <a:stretch/>
        </p:blipFill>
        <p:spPr>
          <a:xfrm>
            <a:off x="9440828" y="2809376"/>
            <a:ext cx="615478" cy="60507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07287668-B213-E1B2-247F-AA53E922D08F}"/>
              </a:ext>
            </a:extLst>
          </p:cNvPr>
          <p:cNvGrpSpPr/>
          <p:nvPr/>
        </p:nvGrpSpPr>
        <p:grpSpPr>
          <a:xfrm>
            <a:off x="7200861" y="3476150"/>
            <a:ext cx="2950668" cy="776378"/>
            <a:chOff x="7200861" y="3476150"/>
            <a:chExt cx="2950668" cy="776378"/>
          </a:xfrm>
        </p:grpSpPr>
        <p:sp>
          <p:nvSpPr>
            <p:cNvPr id="71" name="Oval Callout 70">
              <a:extLst>
                <a:ext uri="{FF2B5EF4-FFF2-40B4-BE49-F238E27FC236}">
                  <a16:creationId xmlns:a16="http://schemas.microsoft.com/office/drawing/2014/main" id="{20037003-A5D8-A3DC-9FAA-945364B1494E}"/>
                </a:ext>
              </a:extLst>
            </p:cNvPr>
            <p:cNvSpPr/>
            <p:nvPr/>
          </p:nvSpPr>
          <p:spPr>
            <a:xfrm>
              <a:off x="7200861" y="3476150"/>
              <a:ext cx="2950668" cy="776378"/>
            </a:xfrm>
            <a:prstGeom prst="wedgeEllipseCallout">
              <a:avLst>
                <a:gd name="adj1" fmla="val -63516"/>
                <a:gd name="adj2" fmla="val 53611"/>
              </a:avLst>
            </a:prstGeom>
            <a:solidFill>
              <a:srgbClr val="F9D0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tx1"/>
                  </a:solidFill>
                </a:rPr>
                <a:t>THU TRAN </a:t>
              </a:r>
              <a:r>
                <a:rPr lang="en-US" sz="1500" dirty="0">
                  <a:solidFill>
                    <a:schemeClr val="tx1"/>
                  </a:solidFill>
                </a:rPr>
                <a:t>(★★★)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</a:t>
              </a:r>
            </a:p>
          </p:txBody>
        </p:sp>
        <p:pic>
          <p:nvPicPr>
            <p:cNvPr id="84" name="Picture 83" descr="A cartoon of a person wearing glasses&#10;&#10;Description automatically generated">
              <a:hlinkClick r:id="rId20" action="ppaction://hlinksldjump"/>
              <a:extLst>
                <a:ext uri="{FF2B5EF4-FFF2-40B4-BE49-F238E27FC236}">
                  <a16:creationId xmlns:a16="http://schemas.microsoft.com/office/drawing/2014/main" id="{97797C13-F568-E84D-817C-4AC148A16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366072" y="3647328"/>
              <a:ext cx="418520" cy="4185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701BF9-5FDA-0A6F-0128-0FE6B5160A17}"/>
              </a:ext>
            </a:extLst>
          </p:cNvPr>
          <p:cNvGrpSpPr/>
          <p:nvPr/>
        </p:nvGrpSpPr>
        <p:grpSpPr>
          <a:xfrm>
            <a:off x="4887475" y="2603529"/>
            <a:ext cx="3467379" cy="776378"/>
            <a:chOff x="4887475" y="2603529"/>
            <a:chExt cx="3467379" cy="776378"/>
          </a:xfrm>
        </p:grpSpPr>
        <p:sp>
          <p:nvSpPr>
            <p:cNvPr id="70" name="Oval Callout 69">
              <a:extLst>
                <a:ext uri="{FF2B5EF4-FFF2-40B4-BE49-F238E27FC236}">
                  <a16:creationId xmlns:a16="http://schemas.microsoft.com/office/drawing/2014/main" id="{C68C95E8-8D06-54B0-566E-0836682AFA67}"/>
                </a:ext>
              </a:extLst>
            </p:cNvPr>
            <p:cNvSpPr/>
            <p:nvPr/>
          </p:nvSpPr>
          <p:spPr>
            <a:xfrm>
              <a:off x="4887475" y="2603529"/>
              <a:ext cx="3467379" cy="776378"/>
            </a:xfrm>
            <a:prstGeom prst="wedgeEllipseCallout">
              <a:avLst>
                <a:gd name="adj1" fmla="val -52407"/>
                <a:gd name="adj2" fmla="val 44722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tx1"/>
                  </a:solidFill>
                </a:rPr>
                <a:t>THAO TRAN </a:t>
              </a:r>
              <a:r>
                <a:rPr lang="en-US" sz="1500" dirty="0">
                  <a:solidFill>
                    <a:schemeClr val="tx1"/>
                  </a:solidFill>
                </a:rPr>
                <a:t>(★★★★★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</a:t>
              </a:r>
            </a:p>
          </p:txBody>
        </p:sp>
        <p:pic>
          <p:nvPicPr>
            <p:cNvPr id="86" name="Picture 85" descr="A group of cartoon girls&#10;&#10;Description automatically generated">
              <a:hlinkClick r:id="rId36" action="ppaction://hlinksldjump"/>
              <a:extLst>
                <a:ext uri="{FF2B5EF4-FFF2-40B4-BE49-F238E27FC236}">
                  <a16:creationId xmlns:a16="http://schemas.microsoft.com/office/drawing/2014/main" id="{6EDC1CEB-4237-5102-2027-BA4101EDD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l="51887" t="49565" b="4548"/>
            <a:stretch/>
          </p:blipFill>
          <p:spPr>
            <a:xfrm>
              <a:off x="7513613" y="2779396"/>
              <a:ext cx="455177" cy="434111"/>
            </a:xfrm>
            <a:prstGeom prst="rect">
              <a:avLst/>
            </a:prstGeom>
          </p:spPr>
        </p:pic>
      </p:grpSp>
      <p:pic>
        <p:nvPicPr>
          <p:cNvPr id="90" name="Picture 89" descr="A group of cartoon girls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8A51DE1-8FED-F887-F341-3765817693E5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916" t="1423" r="49623" b="50000"/>
          <a:stretch/>
        </p:blipFill>
        <p:spPr>
          <a:xfrm>
            <a:off x="10927623" y="4579801"/>
            <a:ext cx="448822" cy="440802"/>
          </a:xfrm>
          <a:prstGeom prst="rect">
            <a:avLst/>
          </a:prstGeom>
        </p:spPr>
      </p:pic>
      <p:pic>
        <p:nvPicPr>
          <p:cNvPr id="91" name="Picture 90" descr="A yellow bag with blue letters&#10;&#10;Description automatically generated">
            <a:extLst>
              <a:ext uri="{FF2B5EF4-FFF2-40B4-BE49-F238E27FC236}">
                <a16:creationId xmlns:a16="http://schemas.microsoft.com/office/drawing/2014/main" id="{1E6B8192-982B-9E0B-79D4-A98EE22FE134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16169" t="5102" r="13315" b="31141"/>
          <a:stretch/>
        </p:blipFill>
        <p:spPr>
          <a:xfrm>
            <a:off x="-2201334" y="0"/>
            <a:ext cx="1791107" cy="16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5916C3-EED2-F2C0-C853-8D72E2AECA39}"/>
              </a:ext>
            </a:extLst>
          </p:cNvPr>
          <p:cNvSpPr txBox="1"/>
          <p:nvPr/>
        </p:nvSpPr>
        <p:spPr>
          <a:xfrm>
            <a:off x="842361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Before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p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reprocessing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B4FDDB-9883-5608-25F2-773B4C7B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" y="1977769"/>
            <a:ext cx="587929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7B881F62-6612-1ACB-EE55-4C295ADE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13" y="1965425"/>
            <a:ext cx="6085529" cy="2467492"/>
          </a:xfrm>
          <a:prstGeom prst="rect">
            <a:avLst/>
          </a:prstGeom>
          <a:noFill/>
          <a:ln w="2222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E25FA-3E8F-FBD3-A782-F36D1B3C307D}"/>
              </a:ext>
            </a:extLst>
          </p:cNvPr>
          <p:cNvSpPr txBox="1"/>
          <p:nvPr/>
        </p:nvSpPr>
        <p:spPr>
          <a:xfrm>
            <a:off x="6869323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After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p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reprocessing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0062B-230A-E727-E5C4-9766C9B16864}"/>
              </a:ext>
            </a:extLst>
          </p:cNvPr>
          <p:cNvSpPr/>
          <p:nvPr/>
        </p:nvSpPr>
        <p:spPr>
          <a:xfrm>
            <a:off x="6433038" y="1825578"/>
            <a:ext cx="4098891" cy="2692697"/>
          </a:xfrm>
          <a:prstGeom prst="rect">
            <a:avLst/>
          </a:prstGeom>
          <a:solidFill>
            <a:schemeClr val="accent2">
              <a:alpha val="33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DD0F2D-9C40-3304-C725-9FA72BED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2520" y="1032001"/>
            <a:ext cx="10741627" cy="418755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01DCF-8C72-AEBF-5EF5-F43EDB319D60}"/>
              </a:ext>
            </a:extLst>
          </p:cNvPr>
          <p:cNvSpPr txBox="1"/>
          <p:nvPr/>
        </p:nvSpPr>
        <p:spPr>
          <a:xfrm>
            <a:off x="-12567121" y="370695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Preprocessing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9ED9C-45CC-FF0E-EF01-7E2E17D0C83C}"/>
              </a:ext>
            </a:extLst>
          </p:cNvPr>
          <p:cNvSpPr txBox="1"/>
          <p:nvPr/>
        </p:nvSpPr>
        <p:spPr>
          <a:xfrm>
            <a:off x="13702968" y="4466229"/>
            <a:ext cx="100137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dataset has drop 2717 lines which is almost 1/3 of the initial 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F1F81-ADBF-101B-A028-266750795A43}"/>
              </a:ext>
            </a:extLst>
          </p:cNvPr>
          <p:cNvSpPr txBox="1"/>
          <p:nvPr/>
        </p:nvSpPr>
        <p:spPr>
          <a:xfrm>
            <a:off x="13003881" y="291957"/>
            <a:ext cx="8625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10 common words with label “1” ( Positive review)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158020E-21FD-5AC8-ACA4-BB7D7EB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042" y="1100364"/>
            <a:ext cx="6441758" cy="411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86D346-EE8B-F0E2-A7BA-921AE88243E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851442" y="1100364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5" name="Picture 4" descr="A group of cartoon girls&#10;&#10;Description automatically generated">
            <a:extLst>
              <a:ext uri="{FF2B5EF4-FFF2-40B4-BE49-F238E27FC236}">
                <a16:creationId xmlns:a16="http://schemas.microsoft.com/office/drawing/2014/main" id="{EE29A55D-A061-4C83-C0C1-F5C66E848410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AF5FA-32D1-3A54-C944-502887E6822D}"/>
              </a:ext>
            </a:extLst>
          </p:cNvPr>
          <p:cNvSpPr txBox="1"/>
          <p:nvPr/>
        </p:nvSpPr>
        <p:spPr>
          <a:xfrm>
            <a:off x="13038656" y="399508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Positive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B1910-5EEA-24A5-7E5F-D8F702660222}"/>
              </a:ext>
            </a:extLst>
          </p:cNvPr>
          <p:cNvSpPr txBox="1"/>
          <p:nvPr/>
        </p:nvSpPr>
        <p:spPr>
          <a:xfrm>
            <a:off x="16804623" y="38577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Negative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8B13B-14AE-9977-A270-DE4A26D647AE}"/>
              </a:ext>
            </a:extLst>
          </p:cNvPr>
          <p:cNvSpPr txBox="1"/>
          <p:nvPr/>
        </p:nvSpPr>
        <p:spPr>
          <a:xfrm>
            <a:off x="20760591" y="953175"/>
            <a:ext cx="337370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words has been repeated in both “positive” and “negative” words, such as : “good”, “product”, “quality”.... since we consider 4 stars rating as a negative review. Besides that, people can use “not”, “ no” …in front of positive word to describe their thought.</a:t>
            </a: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7BD23-83E7-0DA4-7FC9-3E9AF222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174" y="1019900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59372-4288-F6F4-645E-2E2A5FA7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44" y="1019900"/>
            <a:ext cx="2471351" cy="4114800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5916C3-EED2-F2C0-C853-8D72E2AECA39}"/>
              </a:ext>
            </a:extLst>
          </p:cNvPr>
          <p:cNvSpPr txBox="1"/>
          <p:nvPr/>
        </p:nvSpPr>
        <p:spPr>
          <a:xfrm>
            <a:off x="842361" y="291957"/>
            <a:ext cx="8625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10 common words with label “1” ( Positive review)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CB9BD52-71C4-A0A7-49DF-8602263C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22" y="1100364"/>
            <a:ext cx="6441758" cy="411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F9A98A1-05DE-9553-2AB0-7B71AE34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838" y="10176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7714B-C18F-2CB7-1E0F-1DB311717C14}"/>
              </a:ext>
            </a:extLst>
          </p:cNvPr>
          <p:cNvSpPr txBox="1"/>
          <p:nvPr/>
        </p:nvSpPr>
        <p:spPr>
          <a:xfrm>
            <a:off x="-11619757" y="308365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Drop duplicate </a:t>
            </a:r>
          </a:p>
        </p:txBody>
      </p:sp>
      <p:pic>
        <p:nvPicPr>
          <p:cNvPr id="13" name="Picture 12" descr="A black and green text&#10;&#10;Description automatically generated">
            <a:extLst>
              <a:ext uri="{FF2B5EF4-FFF2-40B4-BE49-F238E27FC236}">
                <a16:creationId xmlns:a16="http://schemas.microsoft.com/office/drawing/2014/main" id="{8C55C2FD-4598-620A-6A02-43C1E8BC873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1491550" y="1162904"/>
            <a:ext cx="5844507" cy="1658837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4" name="Picture 13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6FE76DB-D5C3-7DB8-6DFA-9EC8044EE5F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1491550" y="3259488"/>
            <a:ext cx="1845523" cy="873328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D0347D-0013-2177-7B70-3E3470201163}"/>
              </a:ext>
            </a:extLst>
          </p:cNvPr>
          <p:cNvSpPr txBox="1"/>
          <p:nvPr/>
        </p:nvSpPr>
        <p:spPr>
          <a:xfrm>
            <a:off x="-11573664" y="4466229"/>
            <a:ext cx="100137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dataset has drop 2717 lines which is almost 1/3 of the initial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81053-85B4-80B5-FD94-B868C5A8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802" y="1100364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2" name="Picture 1" descr="A group of cartoon girls&#10;&#10;Description automatically generated">
            <a:extLst>
              <a:ext uri="{FF2B5EF4-FFF2-40B4-BE49-F238E27FC236}">
                <a16:creationId xmlns:a16="http://schemas.microsoft.com/office/drawing/2014/main" id="{18F02ED8-19A5-542C-B6CB-540FB17D23D6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7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431671-9274-B9CE-4134-387FFC4DBFBA}"/>
              </a:ext>
            </a:extLst>
          </p:cNvPr>
          <p:cNvSpPr txBox="1"/>
          <p:nvPr/>
        </p:nvSpPr>
        <p:spPr>
          <a:xfrm>
            <a:off x="-11776359" y="291957"/>
            <a:ext cx="8625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10 common words with label “1” ( Positive review)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C23C04F-4AD9-F760-8E67-1FD672F4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75198" y="1100364"/>
            <a:ext cx="6441758" cy="411480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DD007-ED80-A185-7FDB-DDBE5EE6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9918" y="1100364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5916C3-EED2-F2C0-C853-8D72E2AECA39}"/>
              </a:ext>
            </a:extLst>
          </p:cNvPr>
          <p:cNvSpPr txBox="1"/>
          <p:nvPr/>
        </p:nvSpPr>
        <p:spPr>
          <a:xfrm>
            <a:off x="877136" y="399508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Positive words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E25FA-3E8F-FBD3-A782-F36D1B3C307D}"/>
              </a:ext>
            </a:extLst>
          </p:cNvPr>
          <p:cNvSpPr txBox="1"/>
          <p:nvPr/>
        </p:nvSpPr>
        <p:spPr>
          <a:xfrm>
            <a:off x="4643103" y="38577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Negative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83A25-48F3-188B-0F2C-E55B6BF59058}"/>
              </a:ext>
            </a:extLst>
          </p:cNvPr>
          <p:cNvSpPr txBox="1"/>
          <p:nvPr/>
        </p:nvSpPr>
        <p:spPr>
          <a:xfrm>
            <a:off x="8599071" y="953175"/>
            <a:ext cx="337370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words has been repeated in both “positive” and “negative” words, such as : “good”, “product”, “quality”.... since we consider 4 stars rating as a negative review. Besides that, people can use “not”, “ no” …in front of positive word to describe their thought.</a:t>
            </a: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F6D0C-CEF6-9D76-3629-2C481A1E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54" y="1019900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01BDF-CE38-AE16-3145-A21ADDC7C04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11524" y="1019900"/>
            <a:ext cx="2471351" cy="4114800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648D2-320F-2C72-53ED-5C81DADAF2BA}"/>
              </a:ext>
            </a:extLst>
          </p:cNvPr>
          <p:cNvSpPr txBox="1"/>
          <p:nvPr/>
        </p:nvSpPr>
        <p:spPr>
          <a:xfrm>
            <a:off x="13411819" y="219274"/>
            <a:ext cx="7748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0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Words cloud visual (Positive reviews)</a:t>
            </a:r>
          </a:p>
        </p:txBody>
      </p:sp>
      <p:pic>
        <p:nvPicPr>
          <p:cNvPr id="5" name="Picture 4" descr="Words in a collage&#10;&#10;Description automatically generated">
            <a:extLst>
              <a:ext uri="{FF2B5EF4-FFF2-40B4-BE49-F238E27FC236}">
                <a16:creationId xmlns:a16="http://schemas.microsoft.com/office/drawing/2014/main" id="{B8B20465-E911-5E1B-21DF-591D9033BC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783480" y="684174"/>
            <a:ext cx="7491185" cy="4484333"/>
          </a:xfrm>
          <a:prstGeom prst="rect">
            <a:avLst/>
          </a:prstGeom>
        </p:spPr>
      </p:pic>
      <p:pic>
        <p:nvPicPr>
          <p:cNvPr id="8" name="Picture 7" descr="A group of cartoon girls&#10;&#10;Description automatically generated">
            <a:extLst>
              <a:ext uri="{FF2B5EF4-FFF2-40B4-BE49-F238E27FC236}">
                <a16:creationId xmlns:a16="http://schemas.microsoft.com/office/drawing/2014/main" id="{F4E76114-5ED9-F6AA-CB4B-0359C3AF1C08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2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ords in a collage&#10;&#10;Description automatically generated">
            <a:extLst>
              <a:ext uri="{FF2B5EF4-FFF2-40B4-BE49-F238E27FC236}">
                <a16:creationId xmlns:a16="http://schemas.microsoft.com/office/drawing/2014/main" id="{9E8806E9-FADD-8C9C-1556-1812DC37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84" y="732302"/>
            <a:ext cx="7975517" cy="4484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A5447-2C75-3512-4DE9-049A8C4B4268}"/>
              </a:ext>
            </a:extLst>
          </p:cNvPr>
          <p:cNvSpPr txBox="1"/>
          <p:nvPr/>
        </p:nvSpPr>
        <p:spPr>
          <a:xfrm>
            <a:off x="-11695864" y="399508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Positive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C2088-983A-B259-FEEF-1298815A41C5}"/>
              </a:ext>
            </a:extLst>
          </p:cNvPr>
          <p:cNvSpPr txBox="1"/>
          <p:nvPr/>
        </p:nvSpPr>
        <p:spPr>
          <a:xfrm>
            <a:off x="-7929897" y="38577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Negative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AFD1A-F4BF-9427-87A9-4D04821F53A9}"/>
              </a:ext>
            </a:extLst>
          </p:cNvPr>
          <p:cNvSpPr txBox="1"/>
          <p:nvPr/>
        </p:nvSpPr>
        <p:spPr>
          <a:xfrm>
            <a:off x="-3973929" y="953175"/>
            <a:ext cx="337370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words has been repeated in both “positive” and “negative” words, such as : “good”, “product”, “quality”.... since we consider 4 stars rating as a negative review. Besides that, people can use “not”, “ no” …in front of positive word to describe their thought.</a:t>
            </a: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4BD84-E96E-89FE-79A0-37CD8929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97346" y="1019900"/>
            <a:ext cx="2319675" cy="411480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2CA3E4-4F98-76A0-2E08-288DEF2B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61476" y="1019900"/>
            <a:ext cx="2471351" cy="4114800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6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BC171-7BF3-55F4-7603-03D7BF45AB98}"/>
              </a:ext>
            </a:extLst>
          </p:cNvPr>
          <p:cNvSpPr txBox="1"/>
          <p:nvPr/>
        </p:nvSpPr>
        <p:spPr>
          <a:xfrm>
            <a:off x="2118979" y="219274"/>
            <a:ext cx="7748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0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Words cloud visual (Positive reviews)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F0E64-B0A4-91C3-7C7D-CC8D010C906A}"/>
              </a:ext>
            </a:extLst>
          </p:cNvPr>
          <p:cNvSpPr txBox="1"/>
          <p:nvPr/>
        </p:nvSpPr>
        <p:spPr>
          <a:xfrm>
            <a:off x="12899548" y="59089"/>
            <a:ext cx="107819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CONVERT TEXT TO NUMBER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17E14-9406-67F7-0CDE-450065BB76A6}"/>
              </a:ext>
            </a:extLst>
          </p:cNvPr>
          <p:cNvSpPr txBox="1"/>
          <p:nvPr/>
        </p:nvSpPr>
        <p:spPr>
          <a:xfrm>
            <a:off x="13225728" y="1034542"/>
            <a:ext cx="10699589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Computers Prefer Numbers: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Machines understand numbers, not words. Converting text into numbers makes it easier for computers to process information.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Mathematics for Learning: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Numeric representations allow machines to use math to recognize patterns efficiently, aiding in the learning process for tasks like prediction and classification.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Efficiency and Prediction: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Converting text to numbers speeds up computations, making machine learning models more efficient. This numeric understanding helps machines predict outcomes and make decisions based on data.</a:t>
            </a:r>
          </a:p>
        </p:txBody>
      </p:sp>
      <p:pic>
        <p:nvPicPr>
          <p:cNvPr id="8" name="Picture 7" descr="A group of cartoon girls&#10;&#10;Description automatically generated">
            <a:extLst>
              <a:ext uri="{FF2B5EF4-FFF2-40B4-BE49-F238E27FC236}">
                <a16:creationId xmlns:a16="http://schemas.microsoft.com/office/drawing/2014/main" id="{E5B75201-9E83-4D8E-7FC2-F81EEB6B6CC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2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7697320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2159BF-CDBB-DF85-F0AF-7EF645D62FE0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978353-37E6-BF84-EC4C-2886D255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170403-4CAC-A94F-4388-69F33D04D91F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06EB6E-2B15-E17C-9CF7-6E179D47E908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CD08ED02-17E1-32EE-06D5-FD6FB7AE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1DF9C7-0D78-4BB7-5A2C-8A3ECE771FB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C40A77-82B2-2A8E-154C-A9179DC5570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8B279713-42A5-E9F8-5449-6184DAEA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F5CC08-5401-572D-4E6B-514DF4BFBA27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F8EF22-3790-89A2-10C6-899C36005E6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2D1628BC-72F4-BF8B-620F-487F4D13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BF8E0A-9800-7B5B-10F9-F1208F7D97D2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7EBEE97-1F9F-6E58-93E1-99838DAF514C}"/>
              </a:ext>
            </a:extLst>
          </p:cNvPr>
          <p:cNvGrpSpPr/>
          <p:nvPr/>
        </p:nvGrpSpPr>
        <p:grpSpPr>
          <a:xfrm>
            <a:off x="7811428" y="5405594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C569223D-098C-A46D-0692-9CB6D03A2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459F60-6CB1-07F7-AD79-9DA2AC228929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1D083D-23EA-81B3-3B51-6945F8F4FCD3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9B17AFCE-B89F-BCA8-00C4-EEA63BD6F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508609-04C1-EDDB-B935-2ABF604BA50F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6F1EB53-9058-75CB-1ACA-3C16C53D56D4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77" name="Graphic 76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6E04BDAF-E334-20DD-B214-14C1D44D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A90B81E-4BC5-C13F-FB2A-9DBA0BEF663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4E99153-D06A-10E2-19F1-E48DEFC7BB75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0" name="Graphic 79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A2E7DE40-56A6-21D7-0850-60BD8D63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8E8DBF-CFD7-1976-DEAF-2B38135E5CFD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5E68382-B2A6-DF49-1CDA-1695951E8278}"/>
              </a:ext>
            </a:extLst>
          </p:cNvPr>
          <p:cNvSpPr txBox="1"/>
          <p:nvPr/>
        </p:nvSpPr>
        <p:spPr>
          <a:xfrm>
            <a:off x="535255" y="59089"/>
            <a:ext cx="107819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CONVERT TEXT TO NUMBER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198B2A-D197-EA67-440E-E9C836A36198}"/>
              </a:ext>
            </a:extLst>
          </p:cNvPr>
          <p:cNvSpPr txBox="1"/>
          <p:nvPr/>
        </p:nvSpPr>
        <p:spPr>
          <a:xfrm>
            <a:off x="861435" y="1034542"/>
            <a:ext cx="10699589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Computers Prefer Numbers: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Machines understand numbers, not words. Converting text into numbers makes it easier for computers to process information.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Mathematics for Learning: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Numeric representations allow machines to use math to recognize patterns efficiently, aiding in the learning process for tasks like prediction and classification.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Efficiency and Prediction: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Converting text to numbers speeds up computations, making machine learning models more efficient. This numeric understanding helps machines predict outcomes and make decisions based on data.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957163-AE30-867F-52EF-2F3680A2D437}"/>
              </a:ext>
            </a:extLst>
          </p:cNvPr>
          <p:cNvSpPr txBox="1"/>
          <p:nvPr/>
        </p:nvSpPr>
        <p:spPr>
          <a:xfrm>
            <a:off x="12799962" y="1317921"/>
            <a:ext cx="1067675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measures word importance. "TF" counts word frequency in a document, and "IDF" considers how unique a word is across all documents.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higher TF-IDF score suggests that a term is more important or relevant within a specific document. 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helps identify terms that are distinctive and carry meaningful information within the context of that document.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221EDA-AC7E-6601-7D02-B2A3C337BC19}"/>
              </a:ext>
            </a:extLst>
          </p:cNvPr>
          <p:cNvSpPr txBox="1"/>
          <p:nvPr/>
        </p:nvSpPr>
        <p:spPr>
          <a:xfrm>
            <a:off x="12561133" y="59089"/>
            <a:ext cx="1165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TF-IDF SCORE </a:t>
            </a:r>
            <a:r>
              <a:rPr lang="en-US" sz="2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(Term Frequency-Inverse Document Frequency)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6A092-9F33-6117-5BBF-3F7AED856618}"/>
              </a:ext>
            </a:extLst>
          </p:cNvPr>
          <p:cNvSpPr txBox="1"/>
          <p:nvPr/>
        </p:nvSpPr>
        <p:spPr>
          <a:xfrm>
            <a:off x="-9036701" y="219274"/>
            <a:ext cx="7748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0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Words cloud visual (Positive reviews)</a:t>
            </a:r>
          </a:p>
        </p:txBody>
      </p:sp>
      <p:pic>
        <p:nvPicPr>
          <p:cNvPr id="5" name="Picture 4" descr="Words in a collage&#10;&#10;Description automatically generated">
            <a:extLst>
              <a:ext uri="{FF2B5EF4-FFF2-40B4-BE49-F238E27FC236}">
                <a16:creationId xmlns:a16="http://schemas.microsoft.com/office/drawing/2014/main" id="{13C3542B-02EE-6170-1DE1-4606BD25B16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9212405" y="684174"/>
            <a:ext cx="7491185" cy="4484333"/>
          </a:xfrm>
          <a:prstGeom prst="rect">
            <a:avLst/>
          </a:prstGeom>
        </p:spPr>
      </p:pic>
      <p:pic>
        <p:nvPicPr>
          <p:cNvPr id="2" name="Picture 1" descr="A group of cartoon girls&#10;&#10;Description automatically generated">
            <a:extLst>
              <a:ext uri="{FF2B5EF4-FFF2-40B4-BE49-F238E27FC236}">
                <a16:creationId xmlns:a16="http://schemas.microsoft.com/office/drawing/2014/main" id="{CCD23CCE-00E6-7A4F-2C8F-7375D7EECD63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4A6C4BE2-F97A-2912-C3F5-4BFAE11FD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t="65478" r="53457" b="1902"/>
          <a:stretch/>
        </p:blipFill>
        <p:spPr bwMode="auto">
          <a:xfrm>
            <a:off x="16511094" y="4000422"/>
            <a:ext cx="4174101" cy="1519262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E72C0-B5A7-51E6-49FD-B8DF9B68CA01}"/>
              </a:ext>
            </a:extLst>
          </p:cNvPr>
          <p:cNvSpPr txBox="1"/>
          <p:nvPr/>
        </p:nvSpPr>
        <p:spPr>
          <a:xfrm>
            <a:off x="13402821" y="452152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Feature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3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4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FD805F9-31CE-CBDA-4EDE-DD96A7B33E03}"/>
              </a:ext>
            </a:extLst>
          </p:cNvPr>
          <p:cNvSpPr txBox="1"/>
          <p:nvPr/>
        </p:nvSpPr>
        <p:spPr>
          <a:xfrm>
            <a:off x="952500" y="1317921"/>
            <a:ext cx="1067675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measures word importance. "TF" counts word frequency in a document, and "IDF" considers how unique a word is across all documents.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higher TF-IDF score suggests that a term is more important or relevant within a specific document. 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helps identify terms that are distinctive and carry meaningful information within the context of that document.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713671" y="59089"/>
            <a:ext cx="1165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TF-IDF SCORE </a:t>
            </a:r>
            <a:r>
              <a:rPr lang="en-US" sz="2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(Term Frequency-Inverse Document Frequency)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E8D47-070D-E1CD-5297-5D7965755FA7}"/>
              </a:ext>
            </a:extLst>
          </p:cNvPr>
          <p:cNvSpPr txBox="1"/>
          <p:nvPr/>
        </p:nvSpPr>
        <p:spPr>
          <a:xfrm>
            <a:off x="-12107339" y="59089"/>
            <a:ext cx="107819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CONVERT TEXT TO NUMBER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3A762-5604-23C9-E51A-D17DC61AFD0F}"/>
              </a:ext>
            </a:extLst>
          </p:cNvPr>
          <p:cNvSpPr txBox="1"/>
          <p:nvPr/>
        </p:nvSpPr>
        <p:spPr>
          <a:xfrm>
            <a:off x="-11781159" y="1034542"/>
            <a:ext cx="10699589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Computers Prefer Numbers: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Machines understand numbers, not words. Converting text into numbers makes it easier for computers to process information.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Mathematics for Learning: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Numeric representations allow machines to use math to recognize patterns efficiently, aiding in the learning process for tasks like prediction and classification.</a:t>
            </a:r>
          </a:p>
          <a:p>
            <a:pPr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Efficiency and Prediction:</a:t>
            </a:r>
          </a:p>
          <a:p>
            <a:pPr marL="457200" algn="l" rtl="0" fontAlgn="base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Converting text to numbers speeds up computations, making machine learning models more efficient. This numeric understanding helps machines predict outcomes and make decisions based on data.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E344C48-409C-2B92-CE19-F24DB60FA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3184" b="34553"/>
          <a:stretch/>
        </p:blipFill>
        <p:spPr bwMode="auto">
          <a:xfrm>
            <a:off x="13402821" y="997808"/>
            <a:ext cx="9827007" cy="265501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cartoon girls&#10;&#10;Description automatically generated">
            <a:extLst>
              <a:ext uri="{FF2B5EF4-FFF2-40B4-BE49-F238E27FC236}">
                <a16:creationId xmlns:a16="http://schemas.microsoft.com/office/drawing/2014/main" id="{3CD8FEF3-AD55-DDA4-201A-FF037BEA062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53484B-10A7-5FC4-BF3A-360300250EF4}"/>
              </a:ext>
            </a:extLst>
          </p:cNvPr>
          <p:cNvSpPr txBox="1"/>
          <p:nvPr/>
        </p:nvSpPr>
        <p:spPr>
          <a:xfrm>
            <a:off x="12806472" y="997808"/>
            <a:ext cx="106702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learns patterns and relationships.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 a practice ground for the model.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how well the model applies learning.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Simulates real-world scenarios with new, unseen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Split?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Ensures model can handle new situations.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Prevents overfitting by avoiding memorization of specific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like accuracy assess model performance.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 adjustments for better predictions.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A70B306-950A-2D40-0531-6C1648A4B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t="65478" r="53457" b="1902"/>
          <a:stretch/>
        </p:blipFill>
        <p:spPr bwMode="auto">
          <a:xfrm>
            <a:off x="4067283" y="4000422"/>
            <a:ext cx="4174101" cy="1519262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BBCA6C-0C9B-F8B0-AEBF-39FF9FCC7BFC}"/>
              </a:ext>
            </a:extLst>
          </p:cNvPr>
          <p:cNvSpPr txBox="1"/>
          <p:nvPr/>
        </p:nvSpPr>
        <p:spPr>
          <a:xfrm>
            <a:off x="959010" y="452152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Feature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3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4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535255" y="59089"/>
            <a:ext cx="1165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TF-IDF SCORE </a:t>
            </a:r>
            <a:r>
              <a:rPr lang="en-US" sz="2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(Term Frequency-Inverse Document Frequency)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5DF1BF7-B941-4400-59EB-EBCEC4467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3184" b="34553"/>
          <a:stretch/>
        </p:blipFill>
        <p:spPr bwMode="auto">
          <a:xfrm>
            <a:off x="959010" y="997808"/>
            <a:ext cx="9827007" cy="265501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9B446-35F3-70D4-1C9B-91DBA1D6580F}"/>
              </a:ext>
            </a:extLst>
          </p:cNvPr>
          <p:cNvSpPr txBox="1"/>
          <p:nvPr/>
        </p:nvSpPr>
        <p:spPr>
          <a:xfrm>
            <a:off x="-11550945" y="1317921"/>
            <a:ext cx="1067675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measures word importance. "TF" counts word frequency in a document, and "IDF" considers how unique a word is across all documents.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higher TF-IDF score suggests that a term is more important or relevant within a specific document. </a:t>
            </a:r>
          </a:p>
          <a:p>
            <a:pPr marL="342900" indent="-342900" algn="l" rtl="0" fontAlgn="base">
              <a:spcBef>
                <a:spcPts val="600"/>
              </a:spcBef>
              <a:spcAft>
                <a:spcPts val="600"/>
              </a:spcAft>
              <a:buFont typeface="System Font Regular"/>
              <a:buChar char="⎼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helps identify terms that are distinctive and carry meaningful information within the context of that document.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5F356-6902-F5B2-3E00-E2C05094EBEB}"/>
              </a:ext>
            </a:extLst>
          </p:cNvPr>
          <p:cNvSpPr txBox="1"/>
          <p:nvPr/>
        </p:nvSpPr>
        <p:spPr>
          <a:xfrm>
            <a:off x="-11789774" y="59089"/>
            <a:ext cx="1165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TF-IDF SCORE </a:t>
            </a:r>
            <a:r>
              <a:rPr lang="en-US" sz="2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(Term Frequency-Inverse Document Frequency)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D5A0C-6DEF-34BE-BEC4-4836B2A25E8A}"/>
              </a:ext>
            </a:extLst>
          </p:cNvPr>
          <p:cNvSpPr txBox="1"/>
          <p:nvPr/>
        </p:nvSpPr>
        <p:spPr>
          <a:xfrm>
            <a:off x="12806472" y="59089"/>
            <a:ext cx="112329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 SPLITING</a:t>
            </a:r>
            <a:endParaRPr lang="en-US" sz="20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7" name="Picture 6" descr="A group of cartoon girls&#10;&#10;Description automatically generated">
            <a:extLst>
              <a:ext uri="{FF2B5EF4-FFF2-40B4-BE49-F238E27FC236}">
                <a16:creationId xmlns:a16="http://schemas.microsoft.com/office/drawing/2014/main" id="{5C5C3C67-F0D3-8F05-781E-27247B2E9343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2F21AED3-8B19-C7FF-0571-13479E20A022}"/>
              </a:ext>
            </a:extLst>
          </p:cNvPr>
          <p:cNvSpPr txBox="1"/>
          <p:nvPr/>
        </p:nvSpPr>
        <p:spPr>
          <a:xfrm>
            <a:off x="959010" y="997808"/>
            <a:ext cx="106702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learns patterns and relationships.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 a practice ground for the model.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how well the model applies learning.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Simulates real-world scenarios with new, unseen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Split?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Ensures model can handle new situations.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Prevents overfitting by avoiding memorization of specific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like accuracy assess model performance.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 adjustments for better predictions.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959010" y="59089"/>
            <a:ext cx="112329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 SPLITING</a:t>
            </a:r>
            <a:endParaRPr lang="en-US" sz="20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EF36192-D6B0-01E1-4EE6-F671692AF5C7}"/>
              </a:ext>
            </a:extLst>
          </p:cNvPr>
          <p:cNvSpPr txBox="1"/>
          <p:nvPr/>
        </p:nvSpPr>
        <p:spPr>
          <a:xfrm>
            <a:off x="-12504905" y="59089"/>
            <a:ext cx="1165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TF-IDF SCORE </a:t>
            </a:r>
            <a:r>
              <a:rPr lang="en-US" sz="2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(Term Frequency-Inverse Document Frequency)</a:t>
            </a: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10CFBEBD-5A6D-34D8-3696-6207DF426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3184" b="34553"/>
          <a:stretch/>
        </p:blipFill>
        <p:spPr bwMode="auto">
          <a:xfrm>
            <a:off x="-12081150" y="997808"/>
            <a:ext cx="9827007" cy="265501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43583D09-66B9-9F6A-8208-0A8264746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" t="65478" r="53457" b="1902"/>
          <a:stretch/>
        </p:blipFill>
        <p:spPr bwMode="auto">
          <a:xfrm>
            <a:off x="-8972877" y="4000422"/>
            <a:ext cx="4174101" cy="1519262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0A4922C-ECF0-86AE-7D9D-3BDE88F51B0A}"/>
              </a:ext>
            </a:extLst>
          </p:cNvPr>
          <p:cNvSpPr txBox="1"/>
          <p:nvPr/>
        </p:nvSpPr>
        <p:spPr>
          <a:xfrm>
            <a:off x="-12081150" y="452152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Feature matrix</a:t>
            </a:r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03D58392-46A6-38DC-8E5E-8CCD0431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53" y="1024554"/>
            <a:ext cx="4390620" cy="17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56C1E303-B698-FC49-F243-B4D2FC15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135" y="3351283"/>
            <a:ext cx="9929994" cy="176858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9C8C267E-2348-B771-1CDB-7CA03D4C8B0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8ABFE6-F3EF-236D-A319-623B139B2345}"/>
              </a:ext>
            </a:extLst>
          </p:cNvPr>
          <p:cNvSpPr txBox="1"/>
          <p:nvPr/>
        </p:nvSpPr>
        <p:spPr>
          <a:xfrm>
            <a:off x="13481727" y="2315434"/>
            <a:ext cx="71090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DECISION TREE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 node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4A86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Starting point of the decision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Represents the entire dataset.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Interior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Decision-making point within the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Poses a question or condition based on a feature.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00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point of a decision tree branch.</a:t>
            </a:r>
          </a:p>
          <a:p>
            <a:pPr marL="457200" algn="l" rtl="0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the final prediction or outcome.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B72FC6-1500-D536-3C61-D7880E3B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873" y="2363826"/>
            <a:ext cx="4431472" cy="28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3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4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959010" y="59089"/>
            <a:ext cx="112329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 SPLITING</a:t>
            </a:r>
            <a:endParaRPr lang="en-US" sz="20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684B00FF-C322-8250-85B4-9920719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25" y="1024554"/>
            <a:ext cx="4390620" cy="17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5953C90-7E66-4D8C-D885-7D4B4C55C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7" y="3351283"/>
            <a:ext cx="9929994" cy="176858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5088EA-5B5C-403F-44F2-A137BF19F71D}"/>
              </a:ext>
            </a:extLst>
          </p:cNvPr>
          <p:cNvSpPr txBox="1"/>
          <p:nvPr/>
        </p:nvSpPr>
        <p:spPr>
          <a:xfrm>
            <a:off x="-11782971" y="59089"/>
            <a:ext cx="112329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 SPLITING</a:t>
            </a:r>
            <a:endParaRPr lang="en-US" sz="20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1959A-961C-F695-F5A1-DD5D3C86058E}"/>
              </a:ext>
            </a:extLst>
          </p:cNvPr>
          <p:cNvSpPr txBox="1"/>
          <p:nvPr/>
        </p:nvSpPr>
        <p:spPr>
          <a:xfrm>
            <a:off x="-11782971" y="997808"/>
            <a:ext cx="106702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learns patterns and relationships.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 a practice ground for the model.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Set: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Evaluates how well the model applies learning.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Simulates real-world scenarios with new, unseen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Split?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Ensures model can handle new situations.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Prevents overfitting by avoiding memorization of specific data.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endParaRPr lang="en-US" sz="25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like accuracy assess model performance.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 adjustments for better predictions.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A5940-96E9-8272-8876-511C444D9EBA}"/>
              </a:ext>
            </a:extLst>
          </p:cNvPr>
          <p:cNvSpPr txBox="1"/>
          <p:nvPr/>
        </p:nvSpPr>
        <p:spPr>
          <a:xfrm>
            <a:off x="13038854" y="85000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55499-0560-DCF1-A6AD-5D5ED2803CAF}"/>
              </a:ext>
            </a:extLst>
          </p:cNvPr>
          <p:cNvSpPr txBox="1"/>
          <p:nvPr/>
        </p:nvSpPr>
        <p:spPr>
          <a:xfrm>
            <a:off x="13648553" y="997507"/>
            <a:ext cx="1170877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powerful machine learning algorithm for classification and regression tasks.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family of</a:t>
            </a:r>
            <a:r>
              <a:rPr lang="en-US" sz="2200" b="0" i="0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non-parametric 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 learning models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applied to both classification and regression problems.</a:t>
            </a:r>
          </a:p>
        </p:txBody>
      </p:sp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187D5C48-1B4C-7AA4-1CC1-7403F90F723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6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982B01CF-D7BA-7F6E-E6F1-3C5A23DA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3" r="5435" b="3000"/>
          <a:stretch/>
        </p:blipFill>
        <p:spPr bwMode="auto">
          <a:xfrm>
            <a:off x="13232726" y="3765391"/>
            <a:ext cx="9157391" cy="170897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A54C295-80F6-544B-60F3-5537A393D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1"/>
          <a:stretch/>
        </p:blipFill>
        <p:spPr bwMode="auto">
          <a:xfrm>
            <a:off x="13241552" y="1565442"/>
            <a:ext cx="9157391" cy="151763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396260" y="85000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2A5FA-1D19-A648-F921-F8BF291E9C0E}"/>
              </a:ext>
            </a:extLst>
          </p:cNvPr>
          <p:cNvSpPr txBox="1"/>
          <p:nvPr/>
        </p:nvSpPr>
        <p:spPr>
          <a:xfrm>
            <a:off x="839133" y="1278554"/>
            <a:ext cx="11708775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powerful machine learning algorithm for classification and regression tasks.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family of</a:t>
            </a:r>
            <a:r>
              <a:rPr lang="en-US" sz="2200" b="0" i="0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non-parametric 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 learning models.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88289-5CD2-578D-1ED0-212F03985E31}"/>
              </a:ext>
            </a:extLst>
          </p:cNvPr>
          <p:cNvSpPr txBox="1"/>
          <p:nvPr/>
        </p:nvSpPr>
        <p:spPr>
          <a:xfrm>
            <a:off x="839133" y="2315434"/>
            <a:ext cx="71090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DECISION TREE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 node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4A86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Starting point of the decision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Represents the entire dataset.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Interior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Decision-making point within the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Poses a question or condition based on a feature.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00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point of a decision tree branch.</a:t>
            </a:r>
          </a:p>
          <a:p>
            <a:pPr marL="457200" algn="l" rtl="0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the final prediction or outcome.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59D039A-0E94-925D-3A6D-03DA3A21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79" y="2363826"/>
            <a:ext cx="4431472" cy="28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AE3EB-5127-6586-F4F7-F9736013AE67}"/>
              </a:ext>
            </a:extLst>
          </p:cNvPr>
          <p:cNvSpPr txBox="1"/>
          <p:nvPr/>
        </p:nvSpPr>
        <p:spPr>
          <a:xfrm>
            <a:off x="-11604070" y="59089"/>
            <a:ext cx="112329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 SPLITING</a:t>
            </a:r>
            <a:endParaRPr lang="en-US" sz="20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ED83186-E008-2BA4-46A4-F901EDDD2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2255" y="1024554"/>
            <a:ext cx="4390620" cy="17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D170BDC-F3D2-C0D8-926C-AE116E3B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31973" y="3351283"/>
            <a:ext cx="9929994" cy="176858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6E51B4-0382-C5A4-36A5-9F428A2D2A79}"/>
              </a:ext>
            </a:extLst>
          </p:cNvPr>
          <p:cNvSpPr txBox="1"/>
          <p:nvPr/>
        </p:nvSpPr>
        <p:spPr>
          <a:xfrm>
            <a:off x="13086551" y="975152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Fitting data with Decision Tree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22EF-DBE8-FD8A-6C86-F00AC0AC9494}"/>
              </a:ext>
            </a:extLst>
          </p:cNvPr>
          <p:cNvSpPr txBox="1"/>
          <p:nvPr/>
        </p:nvSpPr>
        <p:spPr>
          <a:xfrm>
            <a:off x="13127750" y="3246249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Visual Decision Tree model</a:t>
            </a:r>
          </a:p>
        </p:txBody>
      </p:sp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140E35D0-F7BA-9B99-08E4-361A7241B19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3BBCEFE5-EEE7-1B5F-08EF-559630AD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0047" y="3127352"/>
            <a:ext cx="5572664" cy="2592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C007C-5A92-3620-57A6-F2E89E22B1C4}"/>
              </a:ext>
            </a:extLst>
          </p:cNvPr>
          <p:cNvSpPr txBox="1"/>
          <p:nvPr/>
        </p:nvSpPr>
        <p:spPr>
          <a:xfrm>
            <a:off x="-12743707" y="160970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u="none" strike="noStrike" spc="-50" dirty="0">
                <a:solidFill>
                  <a:srgbClr val="117AD4"/>
                </a:solidFill>
                <a:effectLst/>
                <a:latin typeface="Gurmukhi MN" panose="02020600050405020304" pitchFamily="18" charset="0"/>
                <a:ea typeface="Ayuthaya" pitchFamily="2" charset="-34"/>
                <a:cs typeface="Gurmukhi MN" panose="02020600050405020304" pitchFamily="18" charset="0"/>
              </a:rPr>
              <a:t>Sentiment Analysis using Python</a:t>
            </a:r>
            <a:endParaRPr lang="en-US" sz="6000" b="1" spc="-50" dirty="0">
              <a:solidFill>
                <a:srgbClr val="117AD4"/>
              </a:solidFill>
              <a:latin typeface="Gurmukhi MN" panose="02020600050405020304" pitchFamily="18" charset="0"/>
              <a:ea typeface="Ayuthaya" pitchFamily="2" charset="-34"/>
              <a:cs typeface="Gurmukhi MN" panose="02020600050405020304" pitchFamily="18" charset="0"/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B7C385F9-AF6B-D1D0-CFB0-4C92752F18B8}"/>
              </a:ext>
            </a:extLst>
          </p:cNvPr>
          <p:cNvSpPr/>
          <p:nvPr/>
        </p:nvSpPr>
        <p:spPr>
          <a:xfrm>
            <a:off x="-4362150" y="4412013"/>
            <a:ext cx="3336517" cy="776378"/>
          </a:xfrm>
          <a:prstGeom prst="wedgeEllipseCallout">
            <a:avLst>
              <a:gd name="adj1" fmla="val -52968"/>
              <a:gd name="adj2" fmla="val 331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HUITING WU </a:t>
            </a:r>
            <a:r>
              <a:rPr lang="en-US" sz="1500" dirty="0">
                <a:solidFill>
                  <a:schemeClr val="tx1"/>
                </a:solidFill>
              </a:rPr>
              <a:t>(★★★★)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_______________________________________________________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_______________________________________________________</a:t>
            </a:r>
          </a:p>
          <a:p>
            <a:r>
              <a:rPr lang="en-US" sz="500" dirty="0">
                <a:solidFill>
                  <a:schemeClr val="tx1"/>
                </a:solidFill>
              </a:rPr>
              <a:t>______________________________________________________</a:t>
            </a:r>
          </a:p>
        </p:txBody>
      </p:sp>
      <p:pic>
        <p:nvPicPr>
          <p:cNvPr id="15" name="Graphic 14" descr="Comment Dislike with solid fill">
            <a:extLst>
              <a:ext uri="{FF2B5EF4-FFF2-40B4-BE49-F238E27FC236}">
                <a16:creationId xmlns:a16="http://schemas.microsoft.com/office/drawing/2014/main" id="{CDD668F8-762D-60D1-DDB2-5519D8152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176904" y="2514264"/>
            <a:ext cx="772787" cy="772787"/>
          </a:xfrm>
          <a:prstGeom prst="rect">
            <a:avLst/>
          </a:prstGeom>
        </p:spPr>
      </p:pic>
      <p:pic>
        <p:nvPicPr>
          <p:cNvPr id="17" name="Graphic 16" descr="Comment Like with solid fill">
            <a:extLst>
              <a:ext uri="{FF2B5EF4-FFF2-40B4-BE49-F238E27FC236}">
                <a16:creationId xmlns:a16="http://schemas.microsoft.com/office/drawing/2014/main" id="{E44B17D9-D8D3-3437-D9B0-6FC10F744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97040" y="3298882"/>
            <a:ext cx="772787" cy="772787"/>
          </a:xfrm>
          <a:prstGeom prst="rect">
            <a:avLst/>
          </a:prstGeom>
        </p:spPr>
      </p:pic>
      <p:pic>
        <p:nvPicPr>
          <p:cNvPr id="19" name="Picture 18" descr="A yellow face with stars on a red bubble with a black background&#10;&#10;Description automatically generated">
            <a:extLst>
              <a:ext uri="{FF2B5EF4-FFF2-40B4-BE49-F238E27FC236}">
                <a16:creationId xmlns:a16="http://schemas.microsoft.com/office/drawing/2014/main" id="{DC07C1A0-10FA-B715-E168-9DB37F873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18681" y="2733257"/>
            <a:ext cx="685801" cy="685801"/>
          </a:xfrm>
          <a:prstGeom prst="rect">
            <a:avLst/>
          </a:prstGeom>
        </p:spPr>
      </p:pic>
      <p:pic>
        <p:nvPicPr>
          <p:cNvPr id="21" name="Picture 20" descr="A yellow face with stars on a red bubble with a black background&#10;&#10;Description automatically generated">
            <a:extLst>
              <a:ext uri="{FF2B5EF4-FFF2-40B4-BE49-F238E27FC236}">
                <a16:creationId xmlns:a16="http://schemas.microsoft.com/office/drawing/2014/main" id="{DC9F5BAE-C139-A6AE-70AF-696DCEAE9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30055" y="4479115"/>
            <a:ext cx="685801" cy="685801"/>
          </a:xfrm>
          <a:prstGeom prst="rect">
            <a:avLst/>
          </a:prstGeom>
        </p:spPr>
      </p:pic>
      <p:pic>
        <p:nvPicPr>
          <p:cNvPr id="22" name="Picture 21" descr="A blue thumb up in a speech bubble&#10;&#10;Description automatically generated">
            <a:extLst>
              <a:ext uri="{FF2B5EF4-FFF2-40B4-BE49-F238E27FC236}">
                <a16:creationId xmlns:a16="http://schemas.microsoft.com/office/drawing/2014/main" id="{9AF438C1-36DC-70A6-0730-1509C444CB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9599" b="25899"/>
          <a:stretch/>
        </p:blipFill>
        <p:spPr>
          <a:xfrm>
            <a:off x="-5284048" y="4945760"/>
            <a:ext cx="615478" cy="605072"/>
          </a:xfrm>
          <a:prstGeom prst="rect">
            <a:avLst/>
          </a:prstGeom>
        </p:spPr>
      </p:pic>
      <p:pic>
        <p:nvPicPr>
          <p:cNvPr id="23" name="Picture 22" descr="A blue thumb up in a speech bubble&#10;&#10;Description automatically generated">
            <a:extLst>
              <a:ext uri="{FF2B5EF4-FFF2-40B4-BE49-F238E27FC236}">
                <a16:creationId xmlns:a16="http://schemas.microsoft.com/office/drawing/2014/main" id="{9A15B393-962F-C215-B691-C39A548F2A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19599" b="25899"/>
          <a:stretch/>
        </p:blipFill>
        <p:spPr>
          <a:xfrm>
            <a:off x="-3320132" y="2809376"/>
            <a:ext cx="615478" cy="60507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E799C66-51C7-A267-831C-F57FCC230F93}"/>
              </a:ext>
            </a:extLst>
          </p:cNvPr>
          <p:cNvGrpSpPr/>
          <p:nvPr/>
        </p:nvGrpSpPr>
        <p:grpSpPr>
          <a:xfrm>
            <a:off x="-5560099" y="3476150"/>
            <a:ext cx="2950668" cy="776378"/>
            <a:chOff x="7200861" y="3476150"/>
            <a:chExt cx="2950668" cy="776378"/>
          </a:xfrm>
        </p:grpSpPr>
        <p:sp>
          <p:nvSpPr>
            <p:cNvPr id="27" name="Oval Callout 26">
              <a:extLst>
                <a:ext uri="{FF2B5EF4-FFF2-40B4-BE49-F238E27FC236}">
                  <a16:creationId xmlns:a16="http://schemas.microsoft.com/office/drawing/2014/main" id="{3D2B86C1-5239-F94E-9BBF-CABD774D5218}"/>
                </a:ext>
              </a:extLst>
            </p:cNvPr>
            <p:cNvSpPr/>
            <p:nvPr/>
          </p:nvSpPr>
          <p:spPr>
            <a:xfrm>
              <a:off x="7200861" y="3476150"/>
              <a:ext cx="2950668" cy="776378"/>
            </a:xfrm>
            <a:prstGeom prst="wedgeEllipseCallout">
              <a:avLst>
                <a:gd name="adj1" fmla="val -63516"/>
                <a:gd name="adj2" fmla="val 53611"/>
              </a:avLst>
            </a:prstGeom>
            <a:solidFill>
              <a:srgbClr val="F9D0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tx1"/>
                  </a:solidFill>
                </a:rPr>
                <a:t>THU TRAN </a:t>
              </a:r>
              <a:r>
                <a:rPr lang="en-US" sz="1500" dirty="0">
                  <a:solidFill>
                    <a:schemeClr val="tx1"/>
                  </a:solidFill>
                </a:rPr>
                <a:t>(★★★)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</a:t>
              </a:r>
            </a:p>
          </p:txBody>
        </p:sp>
        <p:pic>
          <p:nvPicPr>
            <p:cNvPr id="33" name="Picture 32" descr="A cartoon of a person wearing glasses&#10;&#10;Description automatically generated">
              <a:extLst>
                <a:ext uri="{FF2B5EF4-FFF2-40B4-BE49-F238E27FC236}">
                  <a16:creationId xmlns:a16="http://schemas.microsoft.com/office/drawing/2014/main" id="{47533CCD-BC76-FB7E-EF16-725C4FE87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66072" y="3647328"/>
              <a:ext cx="418520" cy="41852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730661-FAD6-ED6D-BF8B-8A840CB54EBF}"/>
              </a:ext>
            </a:extLst>
          </p:cNvPr>
          <p:cNvGrpSpPr/>
          <p:nvPr/>
        </p:nvGrpSpPr>
        <p:grpSpPr>
          <a:xfrm>
            <a:off x="-7873485" y="2603529"/>
            <a:ext cx="3467379" cy="776378"/>
            <a:chOff x="4887475" y="2603529"/>
            <a:chExt cx="3467379" cy="776378"/>
          </a:xfrm>
        </p:grpSpPr>
        <p:sp>
          <p:nvSpPr>
            <p:cNvPr id="35" name="Oval Callout 34">
              <a:extLst>
                <a:ext uri="{FF2B5EF4-FFF2-40B4-BE49-F238E27FC236}">
                  <a16:creationId xmlns:a16="http://schemas.microsoft.com/office/drawing/2014/main" id="{8C961E9C-E6FF-28BC-7661-2EBBA125691D}"/>
                </a:ext>
              </a:extLst>
            </p:cNvPr>
            <p:cNvSpPr/>
            <p:nvPr/>
          </p:nvSpPr>
          <p:spPr>
            <a:xfrm>
              <a:off x="4887475" y="2603529"/>
              <a:ext cx="3467379" cy="776378"/>
            </a:xfrm>
            <a:prstGeom prst="wedgeEllipseCallout">
              <a:avLst>
                <a:gd name="adj1" fmla="val -52407"/>
                <a:gd name="adj2" fmla="val 44722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tx1"/>
                  </a:solidFill>
                </a:rPr>
                <a:t>THAO TRAN </a:t>
              </a:r>
              <a:r>
                <a:rPr lang="en-US" sz="1500" dirty="0">
                  <a:solidFill>
                    <a:schemeClr val="tx1"/>
                  </a:solidFill>
                </a:rPr>
                <a:t>(★★★★★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_______________________________________________________</a:t>
              </a:r>
            </a:p>
            <a:p>
              <a:r>
                <a:rPr lang="en-US" sz="500" dirty="0">
                  <a:solidFill>
                    <a:schemeClr val="tx1"/>
                  </a:solidFill>
                </a:rPr>
                <a:t>______________________________________________________</a:t>
              </a:r>
            </a:p>
          </p:txBody>
        </p:sp>
        <p:pic>
          <p:nvPicPr>
            <p:cNvPr id="36" name="Picture 35" descr="A group of cartoon girls&#10;&#10;Description automatically generated">
              <a:extLst>
                <a:ext uri="{FF2B5EF4-FFF2-40B4-BE49-F238E27FC236}">
                  <a16:creationId xmlns:a16="http://schemas.microsoft.com/office/drawing/2014/main" id="{06905B31-FAEE-72D2-F34E-764CA5C01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1887" t="49565" b="4548"/>
            <a:stretch/>
          </p:blipFill>
          <p:spPr>
            <a:xfrm>
              <a:off x="7513613" y="2779396"/>
              <a:ext cx="455177" cy="434111"/>
            </a:xfrm>
            <a:prstGeom prst="rect">
              <a:avLst/>
            </a:prstGeom>
          </p:spPr>
        </p:pic>
      </p:grpSp>
      <p:pic>
        <p:nvPicPr>
          <p:cNvPr id="38" name="Picture 37" descr="A group of cartoon girls&#10;&#10;Description automatically generated">
            <a:extLst>
              <a:ext uri="{FF2B5EF4-FFF2-40B4-BE49-F238E27FC236}">
                <a16:creationId xmlns:a16="http://schemas.microsoft.com/office/drawing/2014/main" id="{419274EB-A7BB-EAC6-13B9-24D8F49675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16" t="1423" r="49623" b="50000"/>
          <a:stretch/>
        </p:blipFill>
        <p:spPr>
          <a:xfrm>
            <a:off x="-1833337" y="4579801"/>
            <a:ext cx="448822" cy="4408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58615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1829632" y="5291945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BB1A4C-43EE-3ACC-5207-3CA8642380A2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3" name="Graphic 2" descr="Home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EF345B13-18D5-41A4-072F-560F5A27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6E51F9-A807-4BC1-E158-E145C7C9D27A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8C459-CC54-2E68-CE78-8D8842AAB088}"/>
              </a:ext>
            </a:extLst>
          </p:cNvPr>
          <p:cNvGrpSpPr/>
          <p:nvPr/>
        </p:nvGrpSpPr>
        <p:grpSpPr>
          <a:xfrm>
            <a:off x="2143204" y="5422846"/>
            <a:ext cx="689854" cy="1362643"/>
            <a:chOff x="2143204" y="6026695"/>
            <a:chExt cx="689854" cy="1362643"/>
          </a:xfrm>
        </p:grpSpPr>
        <p:pic>
          <p:nvPicPr>
            <p:cNvPr id="8" name="Graphic 7" descr="Information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1C92BA27-64CC-D33F-73E3-2F969ED5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B09586-535F-8D1D-EF88-B93916110141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E6B93B-A00A-7CC6-DC8B-33D8B16923AB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13" name="Graphic 12" descr="Bar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21C3E1AD-AC70-ADEA-EC02-6BD8850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9684A2-7FFF-2804-890E-5C496426FA7D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935ADD-2874-D26C-2215-6502319504E1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18" name="Graphic 17" descr="Research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969A5973-AD41-0F8F-04F5-A362FFFD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39835-F441-BACD-AFDE-0D7ACCAF5AB9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5CEA77-C156-ABB1-8084-0DA255E6842F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26" name="Graphic 25" descr="Circles with arrows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7CBD5C37-10C5-9811-ED67-740BEBCD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63E955-C0AC-5F81-752D-557AB614E27C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0E6E23-3083-A05E-7000-47B434CBE3D3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31" name="Graphic 30" descr="Presentation with org chart outline">
              <a:hlinkClick r:id="rId28" action="ppaction://hlinksldjump"/>
              <a:extLst>
                <a:ext uri="{FF2B5EF4-FFF2-40B4-BE49-F238E27FC236}">
                  <a16:creationId xmlns:a16="http://schemas.microsoft.com/office/drawing/2014/main" id="{6842FA38-75EA-221E-B8D3-B1D945489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8B2CA8-150A-CDEA-2BE0-2B7026CC7554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D5C96D-06F1-3608-7DF8-405F4223D50A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60" name="Graphic 59" descr="Person with idea outline">
              <a:hlinkClick r:id="rId31" action="ppaction://hlinksldjump"/>
              <a:extLst>
                <a:ext uri="{FF2B5EF4-FFF2-40B4-BE49-F238E27FC236}">
                  <a16:creationId xmlns:a16="http://schemas.microsoft.com/office/drawing/2014/main" id="{A6F1BB2B-84EA-46D7-4867-EAB796344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F44F33-808E-E87A-A0A3-1FD16284852C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679FE6-ED1D-CC47-5045-24DC5BB1C691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63" name="Graphic 62" descr="Checklist outline">
              <a:hlinkClick r:id="rId34" action="ppaction://hlinksldjump"/>
              <a:extLst>
                <a:ext uri="{FF2B5EF4-FFF2-40B4-BE49-F238E27FC236}">
                  <a16:creationId xmlns:a16="http://schemas.microsoft.com/office/drawing/2014/main" id="{77053E80-E9ED-0F65-D1B5-95B0DEBC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F62969-E315-7B51-FD8E-13B0E4CEDFA6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D79059E-8B54-68C4-0BFF-C5B13D48988B}"/>
              </a:ext>
            </a:extLst>
          </p:cNvPr>
          <p:cNvSpPr txBox="1"/>
          <p:nvPr/>
        </p:nvSpPr>
        <p:spPr>
          <a:xfrm>
            <a:off x="389467" y="2063950"/>
            <a:ext cx="112397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Flipkart is primarily known as an online marketplace where customers can browse, select, and purchase a diverse array of products.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Flipkart Private Limited is an Indian e-commerce company.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company initially focused on online book sales before expanding into other product categories such as consumer electronics, fashion, home essentials, groceries, and lifestyle products.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of March 2017, Flipkart held a 39.5% market share in the Indian e-commerce industry.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Picture 65" descr="A logo of a shopping bag&#10;&#10;Description automatically generated">
            <a:extLst>
              <a:ext uri="{FF2B5EF4-FFF2-40B4-BE49-F238E27FC236}">
                <a16:creationId xmlns:a16="http://schemas.microsoft.com/office/drawing/2014/main" id="{8C83A260-8CC2-E5AF-6044-1DAFF923342F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11000" t="36000" r="36667" b="37334"/>
          <a:stretch/>
        </p:blipFill>
        <p:spPr>
          <a:xfrm>
            <a:off x="1971028" y="282756"/>
            <a:ext cx="3434162" cy="1312419"/>
          </a:xfrm>
          <a:prstGeom prst="rect">
            <a:avLst/>
          </a:prstGeom>
        </p:spPr>
      </p:pic>
      <p:pic>
        <p:nvPicPr>
          <p:cNvPr id="68" name="Picture 67" descr="A yellow bag with blue letters&#10;&#10;Description automatically generated">
            <a:extLst>
              <a:ext uri="{FF2B5EF4-FFF2-40B4-BE49-F238E27FC236}">
                <a16:creationId xmlns:a16="http://schemas.microsoft.com/office/drawing/2014/main" id="{93FDDEA8-49DF-ABD9-5C83-2C0D2A9B4F52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16169" t="5102" r="13315" b="31141"/>
          <a:stretch/>
        </p:blipFill>
        <p:spPr>
          <a:xfrm>
            <a:off x="237066" y="67732"/>
            <a:ext cx="1791107" cy="161132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00BF16E-3F2F-8350-61DF-AC97341ED4FF}"/>
              </a:ext>
            </a:extLst>
          </p:cNvPr>
          <p:cNvSpPr txBox="1"/>
          <p:nvPr/>
        </p:nvSpPr>
        <p:spPr>
          <a:xfrm>
            <a:off x="17736516" y="760869"/>
            <a:ext cx="61532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information: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2 variables: Reviews and its corresponding Ratings which given by the users on Flipkart.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Reviews are strings; Ratings are scales by 1 to 5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predict whether the review given is positive or negative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Machine Learning (</a:t>
            </a:r>
            <a:r>
              <a:rPr lang="en-US" sz="25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Tree)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EE6E7BF8-90A9-ABF6-C6D0-70BE84761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963" y="2582325"/>
            <a:ext cx="4739658" cy="2110014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3D5A386-0426-5307-EA32-FE3A74B121EB}"/>
              </a:ext>
            </a:extLst>
          </p:cNvPr>
          <p:cNvSpPr txBox="1"/>
          <p:nvPr/>
        </p:nvSpPr>
        <p:spPr>
          <a:xfrm>
            <a:off x="29066764" y="1972284"/>
            <a:ext cx="671739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First 5 lines from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79A2B1-429B-7ABC-9B53-41F9C6FF9166}"/>
              </a:ext>
            </a:extLst>
          </p:cNvPr>
          <p:cNvSpPr txBox="1"/>
          <p:nvPr/>
        </p:nvSpPr>
        <p:spPr>
          <a:xfrm>
            <a:off x="1228243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DATASET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43" name="Picture 42" descr="A group of cartoon girls&#10;&#10;Description automatically generated">
            <a:extLst>
              <a:ext uri="{FF2B5EF4-FFF2-40B4-BE49-F238E27FC236}">
                <a16:creationId xmlns:a16="http://schemas.microsoft.com/office/drawing/2014/main" id="{FFB55E33-9BA8-932F-945B-5394334630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3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0C89E-336B-C164-4922-E8982347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85" y="1638042"/>
            <a:ext cx="5942221" cy="40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B1EDF-7BF9-7D44-A9D6-E4CA274D6937}"/>
              </a:ext>
            </a:extLst>
          </p:cNvPr>
          <p:cNvSpPr txBox="1"/>
          <p:nvPr/>
        </p:nvSpPr>
        <p:spPr>
          <a:xfrm>
            <a:off x="13859606" y="116540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Flipkart Decision Tree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BF217-6FD2-A6B1-0C08-FDF5ACEB8D98}"/>
              </a:ext>
            </a:extLst>
          </p:cNvPr>
          <p:cNvCxnSpPr>
            <a:cxnSpLocks/>
          </p:cNvCxnSpPr>
          <p:nvPr/>
        </p:nvCxnSpPr>
        <p:spPr>
          <a:xfrm>
            <a:off x="-5290766" y="1654589"/>
            <a:ext cx="2387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483861-63AD-0A64-1F21-1B007F81272E}"/>
              </a:ext>
            </a:extLst>
          </p:cNvPr>
          <p:cNvCxnSpPr>
            <a:cxnSpLocks/>
          </p:cNvCxnSpPr>
          <p:nvPr/>
        </p:nvCxnSpPr>
        <p:spPr>
          <a:xfrm>
            <a:off x="-3893084" y="3736745"/>
            <a:ext cx="1831147" cy="102783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68C3DF73-0CE6-C6AE-92D8-C2438AA7C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580" r="42898" b="85020"/>
          <a:stretch/>
        </p:blipFill>
        <p:spPr bwMode="auto">
          <a:xfrm>
            <a:off x="63772950" y="1046406"/>
            <a:ext cx="2682573" cy="16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724FE29-2D69-5420-300C-11BF14227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5" t="30446" r="17272" b="56328"/>
          <a:stretch/>
        </p:blipFill>
        <p:spPr bwMode="auto">
          <a:xfrm>
            <a:off x="63785655" y="3637589"/>
            <a:ext cx="2624469" cy="14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E322D3F-10F5-251B-F4FB-8959CCAD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3" r="5435" b="3000"/>
          <a:stretch/>
        </p:blipFill>
        <p:spPr bwMode="auto">
          <a:xfrm>
            <a:off x="987698" y="3765391"/>
            <a:ext cx="9157391" cy="170897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396260" y="85000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158AF8-D805-050D-B2B8-77DCBDD2D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1"/>
          <a:stretch/>
        </p:blipFill>
        <p:spPr bwMode="auto">
          <a:xfrm>
            <a:off x="996524" y="1565442"/>
            <a:ext cx="9157391" cy="151763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69436-FF99-6B7D-F43A-0B647E535A2E}"/>
              </a:ext>
            </a:extLst>
          </p:cNvPr>
          <p:cNvSpPr txBox="1"/>
          <p:nvPr/>
        </p:nvSpPr>
        <p:spPr>
          <a:xfrm>
            <a:off x="841523" y="975152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Fitting data with Decision Tree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9771D-64D4-DA84-E95D-81713B08A060}"/>
              </a:ext>
            </a:extLst>
          </p:cNvPr>
          <p:cNvSpPr txBox="1"/>
          <p:nvPr/>
        </p:nvSpPr>
        <p:spPr>
          <a:xfrm>
            <a:off x="882722" y="3246249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Visual Decision Tree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F4B84-7EDD-C6AB-8EC7-6868EF1F4F20}"/>
              </a:ext>
            </a:extLst>
          </p:cNvPr>
          <p:cNvSpPr txBox="1"/>
          <p:nvPr/>
        </p:nvSpPr>
        <p:spPr>
          <a:xfrm>
            <a:off x="-12232984" y="997507"/>
            <a:ext cx="1170877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powerful machine learning algorithm for classification and regression tasks.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family of</a:t>
            </a:r>
            <a:r>
              <a:rPr lang="en-US" sz="2200" b="0" i="0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non-parametric 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 learning models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300"/>
              </a:spcAft>
              <a:buFont typeface="System Font Regular"/>
              <a:buChar char="⎼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applied to both classification and regression problems.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FE95D-9C18-17C8-0185-9D34A0DA5F66}"/>
              </a:ext>
            </a:extLst>
          </p:cNvPr>
          <p:cNvSpPr txBox="1"/>
          <p:nvPr/>
        </p:nvSpPr>
        <p:spPr>
          <a:xfrm>
            <a:off x="-12399810" y="2315434"/>
            <a:ext cx="71090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DECISION TREE 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 node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4A86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Starting point of the decision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Represents the entire dataset.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Interior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Decision-making point within the tree.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Poses a question or condition based on a feature.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nodes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</a:t>
            </a:r>
            <a:r>
              <a:rPr lang="en-US" sz="2200" b="0" i="0" u="none" strike="noStrike" dirty="0">
                <a:solidFill>
                  <a:srgbClr val="00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200" b="0" i="0" u="none" strike="noStrike" dirty="0">
                <a:solidFill>
                  <a:srgbClr val="625F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point of a decision tree branch.</a:t>
            </a:r>
          </a:p>
          <a:p>
            <a:pPr marL="457200" algn="l" rtl="0"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the final prediction or outcome.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D0D249-6670-EDB9-F656-DA330433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43664" y="2363826"/>
            <a:ext cx="4431472" cy="28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A1C8420E-610F-10D6-4F04-F189A039449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>
            <a:extLst>
              <a:ext uri="{FF2B5EF4-FFF2-40B4-BE49-F238E27FC236}">
                <a16:creationId xmlns:a16="http://schemas.microsoft.com/office/drawing/2014/main" id="{BFC544DD-7B29-A16B-520B-CB9278E44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3" r="5435" b="3000"/>
          <a:stretch/>
        </p:blipFill>
        <p:spPr bwMode="auto">
          <a:xfrm>
            <a:off x="-10064632" y="3765391"/>
            <a:ext cx="9157391" cy="170897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862C5AB1-03C2-65B2-36DC-005C5213F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1"/>
          <a:stretch/>
        </p:blipFill>
        <p:spPr bwMode="auto">
          <a:xfrm>
            <a:off x="-10055806" y="1565442"/>
            <a:ext cx="9157391" cy="1517631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B60E792-9218-3DBA-7B15-3D4AA983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538" y="1151831"/>
            <a:ext cx="9820177" cy="334114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8BE7BE-36CE-C20B-6788-A9E5F3BC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37" y="4719612"/>
            <a:ext cx="9820177" cy="51453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542547-EB15-22AE-D39E-77843B3E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9" y="1638042"/>
            <a:ext cx="5942221" cy="40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8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424153" y="66705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A9BC4-732E-9CCB-B10B-AEF0CCDB4E99}"/>
              </a:ext>
            </a:extLst>
          </p:cNvPr>
          <p:cNvSpPr txBox="1"/>
          <p:nvPr/>
        </p:nvSpPr>
        <p:spPr>
          <a:xfrm>
            <a:off x="952500" y="116540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Flipkart Decision Tree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274E1F-6DCB-E58A-68B5-8A05CF647281}"/>
              </a:ext>
            </a:extLst>
          </p:cNvPr>
          <p:cNvCxnSpPr>
            <a:cxnSpLocks/>
          </p:cNvCxnSpPr>
          <p:nvPr/>
        </p:nvCxnSpPr>
        <p:spPr>
          <a:xfrm>
            <a:off x="4815673" y="2028227"/>
            <a:ext cx="2387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0DDCC7-76CE-D223-95BC-8B3073F9C3D0}"/>
              </a:ext>
            </a:extLst>
          </p:cNvPr>
          <p:cNvCxnSpPr>
            <a:cxnSpLocks/>
          </p:cNvCxnSpPr>
          <p:nvPr/>
        </p:nvCxnSpPr>
        <p:spPr>
          <a:xfrm>
            <a:off x="5372100" y="3140611"/>
            <a:ext cx="1831147" cy="102783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437B500-3534-7B50-69AC-755EB8923221}"/>
              </a:ext>
            </a:extLst>
          </p:cNvPr>
          <p:cNvSpPr txBox="1"/>
          <p:nvPr/>
        </p:nvSpPr>
        <p:spPr>
          <a:xfrm>
            <a:off x="-10210807" y="975152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Fitting data with Decision Tree model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BFF72F-BD87-8F9B-153D-CCC129308854}"/>
              </a:ext>
            </a:extLst>
          </p:cNvPr>
          <p:cNvSpPr txBox="1"/>
          <p:nvPr/>
        </p:nvSpPr>
        <p:spPr>
          <a:xfrm>
            <a:off x="-10169608" y="3246249"/>
            <a:ext cx="767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Visual Decision Tree model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B92998-E124-AB2A-FCAE-3F610DFA8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580" r="42898" b="85020"/>
          <a:stretch/>
        </p:blipFill>
        <p:spPr bwMode="auto">
          <a:xfrm>
            <a:off x="7768136" y="1046406"/>
            <a:ext cx="2682573" cy="16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E285082-DEE5-8950-65F4-68C1B8DDF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5" t="30446" r="17272" b="56328"/>
          <a:stretch/>
        </p:blipFill>
        <p:spPr bwMode="auto">
          <a:xfrm>
            <a:off x="7773808" y="3637589"/>
            <a:ext cx="2624469" cy="14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70BC9183-F8C1-0D5E-040B-0FD5E2BE417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3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91638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DED97-6B6C-4392-3046-9953F1509FA1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7DD33F-D73A-E3BC-030B-5EEB2544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E7B447-49F3-1A5F-D097-26793F72609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071932-B7F5-9CFB-6290-8556F587CB01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D14284C7-43C6-E765-3BDF-6719ED1E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59031F-F37E-6F2D-04CA-7FE405A6AB9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541C71-A240-BBD1-5451-C000204E2CB8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B6571DDE-1919-AF97-60AF-2F0E18A0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EA8CE1-60F1-DD37-D145-F45BB51953B3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7E72E3-EB5D-17FD-1477-4B2EED89FE40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1AD12543-1C92-C622-D03E-F3995EBB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F16D7F-A22E-1BE9-2C2D-0007A5A17F5F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B0AAD-8E41-A9C4-CC53-C5D7C522709E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A036A98-2C07-40C4-A54A-4E24BA76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A786B-E2FD-1FBE-189F-E6B34702581D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6D8112-047E-5E1F-AB75-7E811FB008A9}"/>
              </a:ext>
            </a:extLst>
          </p:cNvPr>
          <p:cNvGrpSpPr/>
          <p:nvPr/>
        </p:nvGrpSpPr>
        <p:grpSpPr>
          <a:xfrm>
            <a:off x="9287098" y="5457351"/>
            <a:ext cx="1111179" cy="1376065"/>
            <a:chOff x="9287098" y="6026695"/>
            <a:chExt cx="1111179" cy="1376065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7EA3D46E-627C-1999-B0B3-72B504E3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5F7BDF-E7E8-BC06-7064-77B38D1F48F4}"/>
                </a:ext>
              </a:extLst>
            </p:cNvPr>
            <p:cNvSpPr txBox="1"/>
            <p:nvPr/>
          </p:nvSpPr>
          <p:spPr>
            <a:xfrm>
              <a:off x="928709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572069-4F6F-4D94-67F2-EDEEC2326292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3B2EF162-D776-E824-FB44-D97EF6CF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E711F8A-AD9B-0D3D-81CC-3396BA572B43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BF3FC3-4653-67FF-395D-08A331EAC144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CC273771-1758-3C27-D63E-1E5DF01C1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251D8F-C0AF-C88C-4B72-AB6DE2F25897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6C94726-894C-341F-F487-58FF42313B65}"/>
              </a:ext>
            </a:extLst>
          </p:cNvPr>
          <p:cNvSpPr txBox="1"/>
          <p:nvPr/>
        </p:nvSpPr>
        <p:spPr>
          <a:xfrm>
            <a:off x="424153" y="66705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C8F01E-262C-DFCE-0388-47EA2AD402D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2499" y="1151831"/>
            <a:ext cx="9820177" cy="334114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B7067-85CF-8EC8-69A0-7B87264D21B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2498" y="4719612"/>
            <a:ext cx="9820177" cy="51453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B3DC83E-EE9E-E153-C3BF-29C59CA2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4221" y="1638042"/>
            <a:ext cx="5942221" cy="40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5E202-E0B9-A941-D3AD-1A882EA17570}"/>
              </a:ext>
            </a:extLst>
          </p:cNvPr>
          <p:cNvSpPr txBox="1"/>
          <p:nvPr/>
        </p:nvSpPr>
        <p:spPr>
          <a:xfrm>
            <a:off x="-10375900" y="1165409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Flipkart Decision Tree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5650F2-F9E4-1CBF-F39C-0297917F3733}"/>
              </a:ext>
            </a:extLst>
          </p:cNvPr>
          <p:cNvCxnSpPr>
            <a:cxnSpLocks/>
          </p:cNvCxnSpPr>
          <p:nvPr/>
        </p:nvCxnSpPr>
        <p:spPr>
          <a:xfrm>
            <a:off x="-6512727" y="2028227"/>
            <a:ext cx="2387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B009D-1665-AD49-8566-1A90CA6F8AF4}"/>
              </a:ext>
            </a:extLst>
          </p:cNvPr>
          <p:cNvCxnSpPr>
            <a:cxnSpLocks/>
          </p:cNvCxnSpPr>
          <p:nvPr/>
        </p:nvCxnSpPr>
        <p:spPr>
          <a:xfrm>
            <a:off x="-5956300" y="3140611"/>
            <a:ext cx="1831147" cy="102783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4452CD03-88F9-4160-9897-2D25E6D35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3" t="580" r="42898" b="85020"/>
          <a:stretch/>
        </p:blipFill>
        <p:spPr bwMode="auto">
          <a:xfrm>
            <a:off x="-3560264" y="1046406"/>
            <a:ext cx="2682573" cy="16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8072FFD-4F4F-A93C-435B-1B3F9043E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5" t="30446" r="17272" b="56328"/>
          <a:stretch/>
        </p:blipFill>
        <p:spPr bwMode="auto">
          <a:xfrm>
            <a:off x="-3554592" y="3637589"/>
            <a:ext cx="2624469" cy="14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914A5671-893D-A426-3A25-E9EA2A27300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8169FE3-6E9F-8200-2DA5-F54A001D53D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007516" y="1629766"/>
            <a:ext cx="7605662" cy="2966898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0" name="Picture 9" descr="A blue yellow and green squares with yellow numbers&#10;&#10;Description automatically generated">
            <a:extLst>
              <a:ext uri="{FF2B5EF4-FFF2-40B4-BE49-F238E27FC236}">
                <a16:creationId xmlns:a16="http://schemas.microsoft.com/office/drawing/2014/main" id="{5EC3F025-39E4-F4FA-A147-46943427204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863874" y="1401161"/>
            <a:ext cx="4146550" cy="3392632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</p:spTree>
    <p:extLst>
      <p:ext uri="{BB962C8B-B14F-4D97-AF65-F5344CB8AC3E}">
        <p14:creationId xmlns:p14="http://schemas.microsoft.com/office/powerpoint/2010/main" val="302039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33FD555D-DCA4-53EB-0324-1BB9D37C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10660503" y="528626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A5B70B-0726-E101-B9FA-2A8910C7A8AE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28" name="Graphic 27" descr="Home outline">
              <a:hlinkClick r:id="rId3" action="ppaction://hlinksldjump"/>
              <a:extLst>
                <a:ext uri="{FF2B5EF4-FFF2-40B4-BE49-F238E27FC236}">
                  <a16:creationId xmlns:a16="http://schemas.microsoft.com/office/drawing/2014/main" id="{041A679D-7FDD-58B9-1960-17D3D9C2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77F579-9C30-6484-A6D8-9C885BA23CDB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05CFCC-FDDA-CD33-2771-F21D22BF3B55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32" name="Graphic 31" descr="Information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37690CA6-9CE7-3BF3-3BF2-AB23FA219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111F6-6EA7-61EB-78AE-DB83500730A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FD8766-C005-42BA-E0EB-DBDF0CEE0B52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35" name="Graphic 34" descr="Bar chart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FC9743C2-E180-0AA5-21D2-E333BE95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7ED63-3F6E-B6B2-B211-43B56658384C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D92E5A-FECC-62E2-A0D4-E86F5BA91FB5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41" name="Graphic 40" descr="Research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6ED7217F-01C3-8FED-D2DE-EF3B47EDE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DEAB83-180B-0FBA-BDF2-84CF1C24EE24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CC3387-68E5-B0E9-90AF-FE0A61806D92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47" name="Graphic 46" descr="Circles with arrows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4FB95965-49EB-06FA-F30F-288136EC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BB7D1C-D304-1EED-57F0-E74236EA4C45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A710B7-DA1E-2957-0300-67D3BF63DB5B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50" name="Graphic 49" descr="Presentation with org chart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551939AE-847F-C54E-1750-6D0099B4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6042E8-7F6F-5477-FAF7-F331922C8058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086438-36BB-D6D1-94B7-6170DA09774A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56" name="Graphic 55" descr="Person with idea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4E8459FB-856E-B3E1-8B61-E823542B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87356C-6C90-D4EE-A699-8A651184EDE4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5511043-9448-9F6F-D70E-2B683B373AD4}"/>
              </a:ext>
            </a:extLst>
          </p:cNvPr>
          <p:cNvGrpSpPr/>
          <p:nvPr/>
        </p:nvGrpSpPr>
        <p:grpSpPr>
          <a:xfrm>
            <a:off x="10807183" y="5405591"/>
            <a:ext cx="1111179" cy="1362643"/>
            <a:chOff x="10772677" y="6026695"/>
            <a:chExt cx="1111179" cy="1362643"/>
          </a:xfrm>
        </p:grpSpPr>
        <p:pic>
          <p:nvPicPr>
            <p:cNvPr id="59" name="Graphic 58" descr="Checklist outline">
              <a:hlinkClick r:id="rId24" action="ppaction://hlinksldjump"/>
              <a:extLst>
                <a:ext uri="{FF2B5EF4-FFF2-40B4-BE49-F238E27FC236}">
                  <a16:creationId xmlns:a16="http://schemas.microsoft.com/office/drawing/2014/main" id="{8A96601C-9DEE-12B0-78C0-3377F2DD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CCC445D-EFFD-3CD0-ED7F-B860853F1A6F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3BB8D02-198D-CD32-781B-244799D4DB7B}"/>
              </a:ext>
            </a:extLst>
          </p:cNvPr>
          <p:cNvSpPr txBox="1"/>
          <p:nvPr/>
        </p:nvSpPr>
        <p:spPr>
          <a:xfrm>
            <a:off x="86259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7B207-F503-9795-8FC4-0E642896CA23}"/>
              </a:ext>
            </a:extLst>
          </p:cNvPr>
          <p:cNvSpPr txBox="1"/>
          <p:nvPr/>
        </p:nvSpPr>
        <p:spPr>
          <a:xfrm>
            <a:off x="-11814732" y="66705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C1FA1B-B161-2C78-DD79-0DCB38649C1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286386" y="1151831"/>
            <a:ext cx="9820177" cy="334114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E7919-84FD-5704-3D17-3186E6F40DA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11286387" y="4719612"/>
            <a:ext cx="9820177" cy="51453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54F5E3B-B596-E5C4-D40F-30AA844D510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716" y="1629766"/>
            <a:ext cx="7605662" cy="2966898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10" name="Picture 9" descr="A blue yellow and green squares with yellow numbers&#10;&#10;Description automatically generated">
            <a:extLst>
              <a:ext uri="{FF2B5EF4-FFF2-40B4-BE49-F238E27FC236}">
                <a16:creationId xmlns:a16="http://schemas.microsoft.com/office/drawing/2014/main" id="{AC4B4E95-5650-813C-D419-7E44924701A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09874" y="1401161"/>
            <a:ext cx="4146550" cy="3392632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7FFBBD-23FF-C2B1-C71C-64A8906C2E34}"/>
              </a:ext>
            </a:extLst>
          </p:cNvPr>
          <p:cNvSpPr txBox="1"/>
          <p:nvPr/>
        </p:nvSpPr>
        <p:spPr>
          <a:xfrm>
            <a:off x="14870181" y="1221069"/>
            <a:ext cx="105754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sentiment analysis using “decision tree” gives us the accuracy rate of 67.72% and AUC of 67.34%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not a good rate.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further improvement can be made to improve the accuracy rate :</a:t>
            </a: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the duplicate reviews</a:t>
            </a:r>
            <a:endParaRPr lang="en-US" sz="2500" b="0" i="0" u="none" strike="noStrike" dirty="0">
              <a:solidFill>
                <a:srgbClr val="1E1E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Relabel the data with 4 and 5 stars as “positive” reviews, and others as negative .</a:t>
            </a: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different ratio to split the data in training set and test set .</a:t>
            </a:r>
          </a:p>
          <a:p>
            <a:pPr marL="800100" indent="-3429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other machine learning method: Logistic Regression, Random Forest, SVM, </a:t>
            </a: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alidation...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34AEB-23F7-D04E-D1C9-6D8C2456CDFA}"/>
              </a:ext>
            </a:extLst>
          </p:cNvPr>
          <p:cNvSpPr txBox="1"/>
          <p:nvPr/>
        </p:nvSpPr>
        <p:spPr>
          <a:xfrm>
            <a:off x="14791954" y="140572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2AE13-4161-1C4B-698B-B99A747885C7}"/>
              </a:ext>
            </a:extLst>
          </p:cNvPr>
          <p:cNvSpPr txBox="1"/>
          <p:nvPr/>
        </p:nvSpPr>
        <p:spPr>
          <a:xfrm>
            <a:off x="952500" y="939458"/>
            <a:ext cx="5905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Tree-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5840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33FD555D-DCA4-53EB-0324-1BB9D37C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104" y="5278647"/>
            <a:ext cx="418520" cy="41852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F0B6DDB-0222-6B8C-3006-1618F1B9FCEC}"/>
              </a:ext>
            </a:extLst>
          </p:cNvPr>
          <p:cNvSpPr txBox="1"/>
          <p:nvPr/>
        </p:nvSpPr>
        <p:spPr>
          <a:xfrm>
            <a:off x="940821" y="1068669"/>
            <a:ext cx="105754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sentiment analysis using “decision tree” gives us the accuracy rate of 67.72% and AUC of 67.34%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not a good rate.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further improvement can be made to improve the accuracy rate :</a:t>
            </a: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the duplicate reviews</a:t>
            </a:r>
            <a:endParaRPr lang="en-US" sz="2500" b="0" i="0" u="none" strike="noStrike" dirty="0">
              <a:solidFill>
                <a:srgbClr val="1E1E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Relabel the data with 4 and 5 stars as “positive” reviews, and others as negative .</a:t>
            </a:r>
          </a:p>
          <a:p>
            <a:pPr marL="800100" indent="-342900" algn="l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different ratio to split the data in training set and test set .</a:t>
            </a:r>
          </a:p>
          <a:p>
            <a:pPr marL="800100" indent="-342900" fontAlgn="base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other machine learning method: Logistic Regression, Random Forest, SVM, </a:t>
            </a: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en-US" sz="25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500" b="0" i="0" u="none" strike="noStrike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alidation...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10660503" y="528626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A5B70B-0726-E101-B9FA-2A8910C7A8AE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28" name="Graphic 27" descr="Home outline">
              <a:hlinkClick r:id="rId3" action="ppaction://hlinksldjump"/>
              <a:extLst>
                <a:ext uri="{FF2B5EF4-FFF2-40B4-BE49-F238E27FC236}">
                  <a16:creationId xmlns:a16="http://schemas.microsoft.com/office/drawing/2014/main" id="{041A679D-7FDD-58B9-1960-17D3D9C2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77F579-9C30-6484-A6D8-9C885BA23CDB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05CFCC-FDDA-CD33-2771-F21D22BF3B55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32" name="Graphic 31" descr="Information outline">
              <a:hlinkClick r:id="rId6" action="ppaction://hlinksldjump"/>
              <a:extLst>
                <a:ext uri="{FF2B5EF4-FFF2-40B4-BE49-F238E27FC236}">
                  <a16:creationId xmlns:a16="http://schemas.microsoft.com/office/drawing/2014/main" id="{37690CA6-9CE7-3BF3-3BF2-AB23FA219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111F6-6EA7-61EB-78AE-DB83500730A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FD8766-C005-42BA-E0EB-DBDF0CEE0B52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35" name="Graphic 34" descr="Bar chart outline">
              <a:hlinkClick r:id="rId9" action="ppaction://hlinksldjump"/>
              <a:extLst>
                <a:ext uri="{FF2B5EF4-FFF2-40B4-BE49-F238E27FC236}">
                  <a16:creationId xmlns:a16="http://schemas.microsoft.com/office/drawing/2014/main" id="{FC9743C2-E180-0AA5-21D2-E333BE95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7ED63-3F6E-B6B2-B211-43B56658384C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D92E5A-FECC-62E2-A0D4-E86F5BA91FB5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41" name="Graphic 40" descr="Research outline">
              <a:hlinkClick r:id="rId12" action="ppaction://hlinksldjump"/>
              <a:extLst>
                <a:ext uri="{FF2B5EF4-FFF2-40B4-BE49-F238E27FC236}">
                  <a16:creationId xmlns:a16="http://schemas.microsoft.com/office/drawing/2014/main" id="{6ED7217F-01C3-8FED-D2DE-EF3B47EDE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DEAB83-180B-0FBA-BDF2-84CF1C24EE24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CC3387-68E5-B0E9-90AF-FE0A61806D92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47" name="Graphic 46" descr="Circles with arrows outline">
              <a:hlinkClick r:id="rId15" action="ppaction://hlinksldjump"/>
              <a:extLst>
                <a:ext uri="{FF2B5EF4-FFF2-40B4-BE49-F238E27FC236}">
                  <a16:creationId xmlns:a16="http://schemas.microsoft.com/office/drawing/2014/main" id="{4FB95965-49EB-06FA-F30F-288136EC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BB7D1C-D304-1EED-57F0-E74236EA4C45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A710B7-DA1E-2957-0300-67D3BF63DB5B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50" name="Graphic 49" descr="Presentation with org chart outline">
              <a:hlinkClick r:id="rId18" action="ppaction://hlinksldjump"/>
              <a:extLst>
                <a:ext uri="{FF2B5EF4-FFF2-40B4-BE49-F238E27FC236}">
                  <a16:creationId xmlns:a16="http://schemas.microsoft.com/office/drawing/2014/main" id="{551939AE-847F-C54E-1750-6D0099B4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6042E8-7F6F-5477-FAF7-F331922C8058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086438-36BB-D6D1-94B7-6170DA09774A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56" name="Graphic 55" descr="Person with idea outline">
              <a:hlinkClick r:id="rId21" action="ppaction://hlinksldjump"/>
              <a:extLst>
                <a:ext uri="{FF2B5EF4-FFF2-40B4-BE49-F238E27FC236}">
                  <a16:creationId xmlns:a16="http://schemas.microsoft.com/office/drawing/2014/main" id="{4E8459FB-856E-B3E1-8B61-E823542B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87356C-6C90-D4EE-A699-8A651184EDE4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5511043-9448-9F6F-D70E-2B683B373AD4}"/>
              </a:ext>
            </a:extLst>
          </p:cNvPr>
          <p:cNvGrpSpPr/>
          <p:nvPr/>
        </p:nvGrpSpPr>
        <p:grpSpPr>
          <a:xfrm>
            <a:off x="10807183" y="5405591"/>
            <a:ext cx="1111179" cy="1362643"/>
            <a:chOff x="10772677" y="6026695"/>
            <a:chExt cx="1111179" cy="1362643"/>
          </a:xfrm>
        </p:grpSpPr>
        <p:pic>
          <p:nvPicPr>
            <p:cNvPr id="59" name="Graphic 58" descr="Checklist outline">
              <a:hlinkClick r:id="rId24" action="ppaction://hlinksldjump"/>
              <a:extLst>
                <a:ext uri="{FF2B5EF4-FFF2-40B4-BE49-F238E27FC236}">
                  <a16:creationId xmlns:a16="http://schemas.microsoft.com/office/drawing/2014/main" id="{8A96601C-9DEE-12B0-78C0-3377F2DD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CCC445D-EFFD-3CD0-ED7F-B860853F1A6F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3BB8D02-198D-CD32-781B-244799D4DB7B}"/>
              </a:ext>
            </a:extLst>
          </p:cNvPr>
          <p:cNvSpPr txBox="1"/>
          <p:nvPr/>
        </p:nvSpPr>
        <p:spPr>
          <a:xfrm>
            <a:off x="86259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7B207-F503-9795-8FC4-0E642896CA23}"/>
              </a:ext>
            </a:extLst>
          </p:cNvPr>
          <p:cNvSpPr txBox="1"/>
          <p:nvPr/>
        </p:nvSpPr>
        <p:spPr>
          <a:xfrm>
            <a:off x="-11814732" y="66705"/>
            <a:ext cx="1123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>
              <a:spcBef>
                <a:spcPts val="0"/>
              </a:spcBef>
              <a:spcAft>
                <a:spcPts val="1200"/>
              </a:spcAft>
            </a:pPr>
            <a:r>
              <a:rPr lang="en-US" sz="60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DECISION TREE</a:t>
            </a:r>
            <a:endParaRPr lang="en-US" sz="60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C1FA1B-B161-2C78-DD79-0DCB38649C1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286386" y="1151831"/>
            <a:ext cx="9820177" cy="334114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E7919-84FD-5704-3D17-3186E6F40DA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11286387" y="4719612"/>
            <a:ext cx="9820177" cy="514530"/>
          </a:xfrm>
          <a:prstGeom prst="rect">
            <a:avLst/>
          </a:prstGeom>
          <a:ln w="25400">
            <a:solidFill>
              <a:srgbClr val="F09221"/>
            </a:solidFill>
          </a:ln>
        </p:spPr>
      </p:pic>
    </p:spTree>
    <p:extLst>
      <p:ext uri="{BB962C8B-B14F-4D97-AF65-F5344CB8AC3E}">
        <p14:creationId xmlns:p14="http://schemas.microsoft.com/office/powerpoint/2010/main" val="147488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32806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F168E2-6F68-3CA0-B872-53185568504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7AC88364-07D8-A055-3FC6-D05D90E0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C128D3-4318-CB8A-04A1-160CEF983E26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0D4F5E-ECC3-75E6-FEF7-9D72532B61B9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4391BAC1-5095-8042-FF96-591A1C21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376246-17F2-F3A1-5537-08E9CC75D857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605206-076D-511D-5BFB-FDE5B82E74A2}"/>
              </a:ext>
            </a:extLst>
          </p:cNvPr>
          <p:cNvGrpSpPr/>
          <p:nvPr/>
        </p:nvGrpSpPr>
        <p:grpSpPr>
          <a:xfrm>
            <a:off x="3566779" y="54055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D06141C1-201D-15B0-561B-C2B9BA73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6AA48C-E066-724E-A46F-2C5C43116D25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9C1DCA-C0FF-9357-9D47-2CE9D0A0F535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4BD81A-FF83-A418-4866-22F75FB4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1761BB-6C44-7442-6F01-73E5D39E3659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98DADD8-50A6-369C-5561-7B4B532D88D8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55EFFE5D-FC2F-77AC-D816-C1BBFD59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9879EC-CA5A-76AA-D1DD-B8C1F6D4899C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2909C3-861A-7CE2-16BF-654D467E7858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DFC8AEC0-7D90-8AAC-C9CF-8925AFE2B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A354CDA-F505-17FC-CA27-A09855762D39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6CB82E-099F-BCBD-B7EE-E55DD8889AC1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EA4EE871-ACB3-37B0-13FB-4A1380EC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67B08D-75C4-10EF-6161-6B1B4CF5B509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CD8F0F-1CCF-9018-8880-B73DC0C0A942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DFD09B29-F4C8-D082-6770-78260C55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720C607-BFC9-8A73-955E-6F02F6F06543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F30B08C-10ED-F13B-1C85-3A33DB3AE8E7}"/>
              </a:ext>
            </a:extLst>
          </p:cNvPr>
          <p:cNvSpPr txBox="1"/>
          <p:nvPr/>
        </p:nvSpPr>
        <p:spPr>
          <a:xfrm>
            <a:off x="939858" y="760869"/>
            <a:ext cx="61532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information: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2 variables: Reviews and its corresponding Ratings which given by the users on Flipkart.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Reviews are strings; Ratings are scales by 1 to 5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predict whether the review given is positive or negative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Machine Learning (</a:t>
            </a:r>
            <a:r>
              <a:rPr lang="en-US" sz="25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Tree)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AD27613-8739-43D9-5591-B28DCAF6F8FB}"/>
              </a:ext>
            </a:extLst>
          </p:cNvPr>
          <p:cNvSpPr txBox="1"/>
          <p:nvPr/>
        </p:nvSpPr>
        <p:spPr>
          <a:xfrm>
            <a:off x="86259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DATASET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0ECA2-AC47-F8E2-1EB9-5794B7C3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247" y="2582325"/>
            <a:ext cx="4739658" cy="2110014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EDD027F-F003-DC8B-9A97-607030BF0A9C}"/>
              </a:ext>
            </a:extLst>
          </p:cNvPr>
          <p:cNvSpPr txBox="1"/>
          <p:nvPr/>
        </p:nvSpPr>
        <p:spPr>
          <a:xfrm>
            <a:off x="7132048" y="1972284"/>
            <a:ext cx="671739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First 5 lines from data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8BF21EE-92D7-4CF2-E7A5-437E1F0D2178}"/>
              </a:ext>
            </a:extLst>
          </p:cNvPr>
          <p:cNvCxnSpPr>
            <a:cxnSpLocks/>
          </p:cNvCxnSpPr>
          <p:nvPr/>
        </p:nvCxnSpPr>
        <p:spPr>
          <a:xfrm>
            <a:off x="12263394" y="7901145"/>
            <a:ext cx="914400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7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B74A318-633D-1A62-7C40-FA353BACE8DE}"/>
              </a:ext>
            </a:extLst>
          </p:cNvPr>
          <p:cNvSpPr txBox="1"/>
          <p:nvPr/>
        </p:nvSpPr>
        <p:spPr>
          <a:xfrm>
            <a:off x="-12600991" y="2252067"/>
            <a:ext cx="112397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Flipkart is primarily known as an online marketplace where customers can browse, select, and purchase a diverse array of products.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Flipkart Private Limited is an Indian e-commerce company.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company initially focused on online book sales before expanding into other product categories such as consumer electronics, fashion, home essentials, groceries, and lifestyle products.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of March 2017, Flipkart held a 39.5% market share in the Indian e-commerce industry.</a:t>
            </a:r>
          </a:p>
          <a:p>
            <a:pPr algn="just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EFD310-A1B5-C1AB-F7D3-6ACBD09F3379}"/>
              </a:ext>
            </a:extLst>
          </p:cNvPr>
          <p:cNvSpPr txBox="1"/>
          <p:nvPr/>
        </p:nvSpPr>
        <p:spPr>
          <a:xfrm>
            <a:off x="20021453" y="758979"/>
            <a:ext cx="107666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 the data: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For importing the dataset.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Model: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Scikit-learn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For importing the model, accuracy module, and </a:t>
            </a:r>
            <a:r>
              <a:rPr lang="en-US" sz="2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TfidfVectorizer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 Model &amp; Confusion matrix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ignore all the warnings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Visualization: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plot the visualization. 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(Word Cloud)</a:t>
            </a:r>
            <a:endParaRPr lang="en-US" sz="21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data visualization library based on matplotlib.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 Text: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NLTK: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text analysis; It contains text processing libraries for tokenization, parsing, classification, stemming, tagging and semantic reasoning. Using the stop words and punctuations library and tokenization in this project.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you check if a particular string matches a given regular expression.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FD4A8-38C2-3FB5-1486-70659BC6024F}"/>
              </a:ext>
            </a:extLst>
          </p:cNvPr>
          <p:cNvSpPr txBox="1"/>
          <p:nvPr/>
        </p:nvSpPr>
        <p:spPr>
          <a:xfrm>
            <a:off x="13032830" y="140572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PYTHON LIBRARY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5" name="Picture 4" descr="A group of cartoon girls&#10;&#10;Description automatically generated">
            <a:extLst>
              <a:ext uri="{FF2B5EF4-FFF2-40B4-BE49-F238E27FC236}">
                <a16:creationId xmlns:a16="http://schemas.microsoft.com/office/drawing/2014/main" id="{4FC3378F-179A-3DA5-EFED-4F89C0FBC963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4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3280605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F168E2-6F68-3CA0-B872-53185568504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7AC88364-07D8-A055-3FC6-D05D90E0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C128D3-4318-CB8A-04A1-160CEF983E26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0D4F5E-ECC3-75E6-FEF7-9D72532B61B9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4391BAC1-5095-8042-FF96-591A1C21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376246-17F2-F3A1-5537-08E9CC75D857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605206-076D-511D-5BFB-FDE5B82E74A2}"/>
              </a:ext>
            </a:extLst>
          </p:cNvPr>
          <p:cNvGrpSpPr/>
          <p:nvPr/>
        </p:nvGrpSpPr>
        <p:grpSpPr>
          <a:xfrm>
            <a:off x="3566779" y="54055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D06141C1-201D-15B0-561B-C2B9BA73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6AA48C-E066-724E-A46F-2C5C43116D25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9C1DCA-C0FF-9357-9D47-2CE9D0A0F535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4BD81A-FF83-A418-4866-22F75FB4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1761BB-6C44-7442-6F01-73E5D39E3659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98DADD8-50A6-369C-5561-7B4B532D88D8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55EFFE5D-FC2F-77AC-D816-C1BBFD59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9879EC-CA5A-76AA-D1DD-B8C1F6D4899C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2909C3-861A-7CE2-16BF-654D467E7858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DFC8AEC0-7D90-8AAC-C9CF-8925AFE2B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A354CDA-F505-17FC-CA27-A09855762D39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6CB82E-099F-BCBD-B7EE-E55DD8889AC1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EA4EE871-ACB3-37B0-13FB-4A1380EC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67B08D-75C4-10EF-6161-6B1B4CF5B509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CD8F0F-1CCF-9018-8880-B73DC0C0A942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DFD09B29-F4C8-D082-6770-78260C55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720C607-BFC9-8A73-955E-6F02F6F06543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F30B08C-10ED-F13B-1C85-3A33DB3AE8E7}"/>
              </a:ext>
            </a:extLst>
          </p:cNvPr>
          <p:cNvSpPr txBox="1"/>
          <p:nvPr/>
        </p:nvSpPr>
        <p:spPr>
          <a:xfrm>
            <a:off x="862594" y="758979"/>
            <a:ext cx="107666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 the data: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For importing the dataset.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Model: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Scikit-learn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For importing the model, accuracy module, and </a:t>
            </a:r>
            <a:r>
              <a:rPr lang="en-US" sz="2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TfidfVectorizer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 Model &amp; Confusion matrix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ignore all the warnings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Visualization: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plot the visualization. 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(Word Cloud)</a:t>
            </a:r>
            <a:endParaRPr lang="en-US" sz="21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data visualization library based on matplotlib.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 Text: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NLTK: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text analysis; It contains text processing libraries for tokenization, parsing, classification, stemming, tagging and semantic reasoning. Using the stop words and punctuations library and tokenization in this project.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you check if a particular string matches a given regular expression.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AD27613-8739-43D9-5591-B28DCAF6F8FB}"/>
              </a:ext>
            </a:extLst>
          </p:cNvPr>
          <p:cNvSpPr txBox="1"/>
          <p:nvPr/>
        </p:nvSpPr>
        <p:spPr>
          <a:xfrm>
            <a:off x="86259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PYTHON LIBRARY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3" name="Picture 2" descr="A blue and yellow snake&#10;&#10;Description automatically generated">
            <a:extLst>
              <a:ext uri="{FF2B5EF4-FFF2-40B4-BE49-F238E27FC236}">
                <a16:creationId xmlns:a16="http://schemas.microsoft.com/office/drawing/2014/main" id="{654A1AF6-286E-DB95-B957-975123EE6B40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9035" y="0"/>
            <a:ext cx="1673329" cy="16733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D0605-ECE2-8EFB-CD7B-7C18CA56EB72}"/>
              </a:ext>
            </a:extLst>
          </p:cNvPr>
          <p:cNvSpPr txBox="1"/>
          <p:nvPr/>
        </p:nvSpPr>
        <p:spPr>
          <a:xfrm>
            <a:off x="-12471342" y="760869"/>
            <a:ext cx="61532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information: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2 variables: Reviews and its corresponding Ratings which given by the users on Flipkart.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Reviews are strings; Ratings are scales by 1 to 5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predict whether the review given is positive or negative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5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endParaRPr lang="en-US" sz="25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Machine Learning (</a:t>
            </a:r>
            <a:r>
              <a:rPr lang="en-US" sz="25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Tree)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B09BB1-D458-7298-D2F5-4E0CAF34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07953" y="2582325"/>
            <a:ext cx="4739658" cy="2110014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EF2D5-6403-EE5D-4BC6-6653CC2699C1}"/>
              </a:ext>
            </a:extLst>
          </p:cNvPr>
          <p:cNvSpPr txBox="1"/>
          <p:nvPr/>
        </p:nvSpPr>
        <p:spPr>
          <a:xfrm>
            <a:off x="-6279152" y="1972284"/>
            <a:ext cx="671739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First 5 lines from data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A99FC22-2390-2520-7410-F27CE8C60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8887"/>
          <a:stretch/>
        </p:blipFill>
        <p:spPr bwMode="auto">
          <a:xfrm>
            <a:off x="19679671" y="3983417"/>
            <a:ext cx="7473256" cy="1243788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344C31B-E787-3DEC-0D49-28D8310DE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3190" y="1564067"/>
            <a:ext cx="3854493" cy="1813879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5E8064-F074-3C19-CD12-FEC999DEF7D8}"/>
              </a:ext>
            </a:extLst>
          </p:cNvPr>
          <p:cNvSpPr txBox="1"/>
          <p:nvPr/>
        </p:nvSpPr>
        <p:spPr>
          <a:xfrm>
            <a:off x="18040252" y="865688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rgbClr val="F09221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Data information (checking missing value)</a:t>
            </a:r>
            <a:endParaRPr lang="en-US" sz="2500" b="1" i="0" u="none" strike="noStrike" dirty="0">
              <a:solidFill>
                <a:srgbClr val="F09221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0C43E-8767-D15B-28DE-2FFEE68BE118}"/>
              </a:ext>
            </a:extLst>
          </p:cNvPr>
          <p:cNvSpPr txBox="1"/>
          <p:nvPr/>
        </p:nvSpPr>
        <p:spPr>
          <a:xfrm>
            <a:off x="18071542" y="3403667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Descriptive statistical measures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22397-A876-00BB-A37E-B6CED0AFDA0D}"/>
              </a:ext>
            </a:extLst>
          </p:cNvPr>
          <p:cNvSpPr txBox="1"/>
          <p:nvPr/>
        </p:nvSpPr>
        <p:spPr>
          <a:xfrm>
            <a:off x="12379689" y="140572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OVERVIEW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2" name="Picture 1" descr="A group of cartoon girls&#10;&#10;Description automatically generated">
            <a:extLst>
              <a:ext uri="{FF2B5EF4-FFF2-40B4-BE49-F238E27FC236}">
                <a16:creationId xmlns:a16="http://schemas.microsoft.com/office/drawing/2014/main" id="{8A1F058D-BAC2-840E-4E8A-57A79622E0B4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26C7B39E-30E8-D2C5-6C45-B0D965BD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00" y="936493"/>
            <a:ext cx="4688011" cy="4297343"/>
          </a:xfrm>
          <a:prstGeom prst="rect">
            <a:avLst/>
          </a:prstGeom>
        </p:spPr>
      </p:pic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FD7AC042-8405-84D1-78EC-416DB136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593" y="992557"/>
            <a:ext cx="4824441" cy="462265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03686F8-2D84-1EC4-9638-B0FDC507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8887"/>
          <a:stretch/>
        </p:blipFill>
        <p:spPr bwMode="auto">
          <a:xfrm>
            <a:off x="2502013" y="3983417"/>
            <a:ext cx="7473256" cy="1243788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58615" y="5771354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4729836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7558FD-329F-1FCB-81A7-25751C0C5FB4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3EBD6139-8B1B-E34B-53A6-1D65EB35B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398050-68FF-BA23-0880-3EFC020A28F9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EB3441-D5C0-3443-2BE5-A667C9A6BABF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8E9E0631-47B5-29FA-C690-BA792925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E61782-6A81-FC2F-FCDA-1E5A6405EB7B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D983F4-7233-42DA-90CA-3EBDE4AB9B31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901269BE-3B33-AF2F-4D60-84B876CF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3780F2-AF28-7226-DB36-142722022E5D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159AFE-9073-15C0-B667-FA04F32BD804}"/>
              </a:ext>
            </a:extLst>
          </p:cNvPr>
          <p:cNvGrpSpPr/>
          <p:nvPr/>
        </p:nvGrpSpPr>
        <p:grpSpPr>
          <a:xfrm>
            <a:off x="4815673" y="5405594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65D407E1-EAE6-A193-220C-157132019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7D7175-DEFC-2A5F-9FBF-5004D6ED684B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361D80-FD66-50B5-AA5B-65595B573205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D7AB270D-2A31-1781-F395-38A0502F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7C4688F-8FF9-2010-A454-6542E96E82A7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E170B1-EBA5-437B-0EFF-3CA39E6E30BA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F7EA9BCC-E3A3-603D-3E8F-86ADAB2DB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4F13C3-D228-4B72-8A0F-92BA283A1A99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721F62-D23E-4D65-535C-7BF70F7913A7}"/>
              </a:ext>
            </a:extLst>
          </p:cNvPr>
          <p:cNvGrpSpPr/>
          <p:nvPr/>
        </p:nvGrpSpPr>
        <p:grpSpPr>
          <a:xfrm>
            <a:off x="6306400" y="6026695"/>
            <a:ext cx="1111179" cy="1362643"/>
            <a:chOff x="6306400" y="6026695"/>
            <a:chExt cx="1111179" cy="1362643"/>
          </a:xfrm>
        </p:grpSpPr>
        <p:pic>
          <p:nvPicPr>
            <p:cNvPr id="80" name="Graphic 79" descr="Person with idea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4F5507-8699-771E-6D98-F038FB9F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FA6692-767B-B0A8-EBD8-1D04418E6669}"/>
                </a:ext>
              </a:extLst>
            </p:cNvPr>
            <p:cNvSpPr txBox="1"/>
            <p:nvPr/>
          </p:nvSpPr>
          <p:spPr>
            <a:xfrm>
              <a:off x="630640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8C8267-5C1F-9585-4CCD-B6BF662D7EF2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6" action="ppaction://hlinksldjump"/>
              <a:extLst>
                <a:ext uri="{FF2B5EF4-FFF2-40B4-BE49-F238E27FC236}">
                  <a16:creationId xmlns:a16="http://schemas.microsoft.com/office/drawing/2014/main" id="{1B07DCAA-F291-1ED8-0FEC-917BC29B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DDA1D7-05DE-7711-4036-C0B6AB895D0E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311ABD8-F346-4AA7-673A-7D923E6B423D}"/>
              </a:ext>
            </a:extLst>
          </p:cNvPr>
          <p:cNvSpPr txBox="1"/>
          <p:nvPr/>
        </p:nvSpPr>
        <p:spPr>
          <a:xfrm>
            <a:off x="862594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OVERVIEW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68CAEB-87C0-EF55-58DE-8ACE354B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532" y="1564067"/>
            <a:ext cx="3854493" cy="1813879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A3BBB90-54D3-420D-C8C8-537175790D27}"/>
              </a:ext>
            </a:extLst>
          </p:cNvPr>
          <p:cNvSpPr txBox="1"/>
          <p:nvPr/>
        </p:nvSpPr>
        <p:spPr>
          <a:xfrm>
            <a:off x="862594" y="865688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rgbClr val="F09221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Data information (checking missing value)</a:t>
            </a:r>
            <a:endParaRPr lang="en-US" sz="2500" b="1" i="0" u="none" strike="noStrike" dirty="0">
              <a:solidFill>
                <a:srgbClr val="F09221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3A39BB-6648-A0B4-0906-06E4C387048B}"/>
              </a:ext>
            </a:extLst>
          </p:cNvPr>
          <p:cNvSpPr txBox="1"/>
          <p:nvPr/>
        </p:nvSpPr>
        <p:spPr>
          <a:xfrm>
            <a:off x="893884" y="3403667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Descriptive statistical measures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260D03-783C-F252-A242-6CD5DD8829A8}"/>
              </a:ext>
            </a:extLst>
          </p:cNvPr>
          <p:cNvSpPr txBox="1"/>
          <p:nvPr/>
        </p:nvSpPr>
        <p:spPr>
          <a:xfrm>
            <a:off x="-11558006" y="758979"/>
            <a:ext cx="1076665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 the data: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For importing the dataset.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Model: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Scikit-learn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For importing the model, accuracy module, and </a:t>
            </a:r>
            <a:r>
              <a:rPr lang="en-US" sz="2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TfidfVectorizer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 Model &amp; Confusion matrix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ignore all the warnings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Visualization: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To plot the visualization. 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(Word Cloud)</a:t>
            </a:r>
            <a:endParaRPr lang="en-US" sz="21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data visualization library based on matplotlib. (</a:t>
            </a:r>
            <a:r>
              <a:rPr lang="en-US" sz="21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100" b="1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 Text:</a:t>
            </a:r>
            <a:endParaRPr lang="en-US" sz="2100" b="0" i="0" u="sng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NLTK: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text analysis; It contains text processing libraries for tokenization, parsing, classification, stemming, tagging and semantic reasoning. Using the stop words and punctuations library and tokenization in this project.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i="1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Re: </a:t>
            </a:r>
            <a:r>
              <a:rPr lang="en-US" sz="2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you check if a particular string matches a given regular expression.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0B618-6C83-40AE-A328-4A4B549B6331}"/>
              </a:ext>
            </a:extLst>
          </p:cNvPr>
          <p:cNvSpPr txBox="1"/>
          <p:nvPr/>
        </p:nvSpPr>
        <p:spPr>
          <a:xfrm>
            <a:off x="13088509" y="-6227"/>
            <a:ext cx="98030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VISUAL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2" name="Picture 1" descr="A group of cartoon girls&#10;&#10;Description automatically generated">
            <a:extLst>
              <a:ext uri="{FF2B5EF4-FFF2-40B4-BE49-F238E27FC236}">
                <a16:creationId xmlns:a16="http://schemas.microsoft.com/office/drawing/2014/main" id="{854ECB48-28F1-A0FC-3F92-5EABD1476124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2B92D695-C19E-C6EC-22DC-8EC91DE04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238" y="936493"/>
            <a:ext cx="4688011" cy="4297343"/>
          </a:xfrm>
          <a:prstGeom prst="rect">
            <a:avLst/>
          </a:prstGeom>
        </p:spPr>
      </p:pic>
      <p:pic>
        <p:nvPicPr>
          <p:cNvPr id="7" name="Picture 6" descr="A graph of a bar chart&#10;&#10;Description automatically generated">
            <a:extLst>
              <a:ext uri="{FF2B5EF4-FFF2-40B4-BE49-F238E27FC236}">
                <a16:creationId xmlns:a16="http://schemas.microsoft.com/office/drawing/2014/main" id="{C62736B0-5D8B-3CAD-52D8-92986CA6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1" y="992557"/>
            <a:ext cx="4824441" cy="46226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7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3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6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5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E85AEDF-AF57-CAB4-4B2B-591C47F37BCD}"/>
              </a:ext>
            </a:extLst>
          </p:cNvPr>
          <p:cNvSpPr txBox="1"/>
          <p:nvPr/>
        </p:nvSpPr>
        <p:spPr>
          <a:xfrm>
            <a:off x="842731" y="-6227"/>
            <a:ext cx="98030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VISUAL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86" name="Picture 6">
            <a:extLst>
              <a:ext uri="{FF2B5EF4-FFF2-40B4-BE49-F238E27FC236}">
                <a16:creationId xmlns:a16="http://schemas.microsoft.com/office/drawing/2014/main" id="{95187614-14CF-FE05-5A1E-0343F6453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8887"/>
          <a:stretch/>
        </p:blipFill>
        <p:spPr bwMode="auto">
          <a:xfrm>
            <a:off x="-8470787" y="3983417"/>
            <a:ext cx="7473256" cy="1243788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B4A376B6-C563-39AD-94E0-91925368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7268" y="1564067"/>
            <a:ext cx="3854493" cy="1813879"/>
          </a:xfrm>
          <a:prstGeom prst="rect">
            <a:avLst/>
          </a:prstGeom>
          <a:noFill/>
          <a:ln w="25400">
            <a:solidFill>
              <a:srgbClr val="F0922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BE01AD5-A4EB-15C6-07EC-35CC42971BA8}"/>
              </a:ext>
            </a:extLst>
          </p:cNvPr>
          <p:cNvSpPr txBox="1"/>
          <p:nvPr/>
        </p:nvSpPr>
        <p:spPr>
          <a:xfrm>
            <a:off x="-10110206" y="865688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rgbClr val="F09221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Data information (checking missing value)</a:t>
            </a:r>
            <a:endParaRPr lang="en-US" sz="2500" b="1" i="0" u="none" strike="noStrike" dirty="0">
              <a:solidFill>
                <a:srgbClr val="F09221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47CE3E-4409-8F5D-7A5D-F4AECEB13163}"/>
              </a:ext>
            </a:extLst>
          </p:cNvPr>
          <p:cNvSpPr txBox="1"/>
          <p:nvPr/>
        </p:nvSpPr>
        <p:spPr>
          <a:xfrm>
            <a:off x="-10078916" y="3403667"/>
            <a:ext cx="67173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rgbClr val="F09221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Descriptive statistical measures</a:t>
            </a:r>
          </a:p>
        </p:txBody>
      </p:sp>
      <p:pic>
        <p:nvPicPr>
          <p:cNvPr id="90" name="Picture 4">
            <a:extLst>
              <a:ext uri="{FF2B5EF4-FFF2-40B4-BE49-F238E27FC236}">
                <a16:creationId xmlns:a16="http://schemas.microsoft.com/office/drawing/2014/main" id="{EE6F4328-AA7C-F401-B91E-9C4DE3729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9" r="57309" b="9803"/>
          <a:stretch/>
        </p:blipFill>
        <p:spPr bwMode="auto">
          <a:xfrm>
            <a:off x="16521375" y="4085802"/>
            <a:ext cx="3782785" cy="116638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973A223E-9A70-469B-5315-0752D631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375" y="166546"/>
            <a:ext cx="7427485" cy="3561905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1510F7D-9F39-4049-84C1-6C92AE231761}"/>
              </a:ext>
            </a:extLst>
          </p:cNvPr>
          <p:cNvSpPr txBox="1"/>
          <p:nvPr/>
        </p:nvSpPr>
        <p:spPr>
          <a:xfrm>
            <a:off x="13288026" y="910136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Labeling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CA912F-6DD4-B2E7-36B7-7FE4F36A7D2F}"/>
              </a:ext>
            </a:extLst>
          </p:cNvPr>
          <p:cNvSpPr txBox="1"/>
          <p:nvPr/>
        </p:nvSpPr>
        <p:spPr>
          <a:xfrm>
            <a:off x="13288026" y="4438359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Counting the ‘label’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F920C-A7E0-B6CA-F5EE-5E2A558305A8}"/>
              </a:ext>
            </a:extLst>
          </p:cNvPr>
          <p:cNvSpPr txBox="1"/>
          <p:nvPr/>
        </p:nvSpPr>
        <p:spPr>
          <a:xfrm>
            <a:off x="-9848955" y="-11828"/>
            <a:ext cx="67173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i="0" u="none" strike="noStrike" dirty="0">
                <a:solidFill>
                  <a:srgbClr val="117AD4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OVERVIEW</a:t>
            </a:r>
            <a:endParaRPr lang="en-US" sz="5500" b="0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3" name="Picture 2" descr="A group of cartoon girls&#10;&#10;Description automatically generated">
            <a:extLst>
              <a:ext uri="{FF2B5EF4-FFF2-40B4-BE49-F238E27FC236}">
                <a16:creationId xmlns:a16="http://schemas.microsoft.com/office/drawing/2014/main" id="{7F9C5410-087F-261F-880C-F99ABE27C94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99994BFA-61B1-8C6D-798E-40F3873E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6918" y="936493"/>
            <a:ext cx="4688011" cy="4297343"/>
          </a:xfrm>
          <a:prstGeom prst="rect">
            <a:avLst/>
          </a:prstGeom>
        </p:spPr>
      </p:pic>
      <p:pic>
        <p:nvPicPr>
          <p:cNvPr id="14" name="Picture 13" descr="A graph of a bar chart&#10;&#10;Description automatically generated">
            <a:extLst>
              <a:ext uri="{FF2B5EF4-FFF2-40B4-BE49-F238E27FC236}">
                <a16:creationId xmlns:a16="http://schemas.microsoft.com/office/drawing/2014/main" id="{B4AD7EEA-26F1-514F-C37E-7A113ADD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5425" y="992557"/>
            <a:ext cx="4824441" cy="4622658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EF265E1-5328-902A-505A-310CFC324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9" r="57309" b="9803"/>
          <a:stretch/>
        </p:blipFill>
        <p:spPr bwMode="auto">
          <a:xfrm>
            <a:off x="4100775" y="4085802"/>
            <a:ext cx="3782785" cy="116638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6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659238-AFBF-6FEE-9A38-480718FB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75" y="166546"/>
            <a:ext cx="7427485" cy="3561905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F63FD-6026-40EE-AC13-0F7A05E2C6EC}"/>
              </a:ext>
            </a:extLst>
          </p:cNvPr>
          <p:cNvSpPr txBox="1"/>
          <p:nvPr/>
        </p:nvSpPr>
        <p:spPr>
          <a:xfrm>
            <a:off x="867426" y="910136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Labeling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DD234-F3FC-5483-6073-226A6F46AA5E}"/>
              </a:ext>
            </a:extLst>
          </p:cNvPr>
          <p:cNvSpPr txBox="1"/>
          <p:nvPr/>
        </p:nvSpPr>
        <p:spPr>
          <a:xfrm>
            <a:off x="867426" y="4438359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Counting the ‘label’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351AB-13C3-1358-DAAD-18CFF66408C3}"/>
              </a:ext>
            </a:extLst>
          </p:cNvPr>
          <p:cNvSpPr txBox="1"/>
          <p:nvPr/>
        </p:nvSpPr>
        <p:spPr>
          <a:xfrm>
            <a:off x="13643961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Before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F55D93-66CA-A005-82C5-852938C0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308" y="1848082"/>
            <a:ext cx="587929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BDD51F-31C6-33EF-7B8F-A78AFCA6C237}"/>
              </a:ext>
            </a:extLst>
          </p:cNvPr>
          <p:cNvSpPr txBox="1"/>
          <p:nvPr/>
        </p:nvSpPr>
        <p:spPr>
          <a:xfrm>
            <a:off x="19670923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After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36101F-4D7D-43BA-BACB-66DE3067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229" y="1858134"/>
            <a:ext cx="518920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DE7449-B784-129C-51DB-BDB5608E40A4}"/>
              </a:ext>
            </a:extLst>
          </p:cNvPr>
          <p:cNvSpPr/>
          <p:nvPr/>
        </p:nvSpPr>
        <p:spPr>
          <a:xfrm>
            <a:off x="33849128" y="1695107"/>
            <a:ext cx="780427" cy="2743200"/>
          </a:xfrm>
          <a:prstGeom prst="rect">
            <a:avLst/>
          </a:prstGeom>
          <a:solidFill>
            <a:schemeClr val="accent2">
              <a:alpha val="33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61CCE-3076-604B-0693-7382288ADA8A}"/>
              </a:ext>
            </a:extLst>
          </p:cNvPr>
          <p:cNvSpPr txBox="1"/>
          <p:nvPr/>
        </p:nvSpPr>
        <p:spPr>
          <a:xfrm>
            <a:off x="-11815425" y="-6227"/>
            <a:ext cx="98030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5500" b="1" dirty="0">
                <a:solidFill>
                  <a:srgbClr val="117AD4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VISUAL</a:t>
            </a:r>
            <a:endParaRPr lang="en-US" sz="5500" b="1" i="0" u="none" strike="noStrike" dirty="0">
              <a:solidFill>
                <a:srgbClr val="117AD4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5" name="Picture 4" descr="A group of cartoon girls&#10;&#10;Description automatically generated">
            <a:extLst>
              <a:ext uri="{FF2B5EF4-FFF2-40B4-BE49-F238E27FC236}">
                <a16:creationId xmlns:a16="http://schemas.microsoft.com/office/drawing/2014/main" id="{CE5261A0-E73A-0880-3D2A-95F14E770DE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5916C3-EED2-F2C0-C853-8D72E2AECA39}"/>
              </a:ext>
            </a:extLst>
          </p:cNvPr>
          <p:cNvSpPr txBox="1"/>
          <p:nvPr/>
        </p:nvSpPr>
        <p:spPr>
          <a:xfrm>
            <a:off x="842361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Before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B4FDDB-9883-5608-25F2-773B4C7B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08" y="1848082"/>
            <a:ext cx="587929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E25FA-3E8F-FBD3-A782-F36D1B3C307D}"/>
              </a:ext>
            </a:extLst>
          </p:cNvPr>
          <p:cNvSpPr txBox="1"/>
          <p:nvPr/>
        </p:nvSpPr>
        <p:spPr>
          <a:xfrm>
            <a:off x="6869323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After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914F3E1-4BB1-7865-F6B1-829B757C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9" y="1858134"/>
            <a:ext cx="518920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C11CB5-03B7-D26D-D8AF-F4ECE42AA53C}"/>
              </a:ext>
            </a:extLst>
          </p:cNvPr>
          <p:cNvSpPr/>
          <p:nvPr/>
        </p:nvSpPr>
        <p:spPr>
          <a:xfrm>
            <a:off x="11119758" y="1695107"/>
            <a:ext cx="780427" cy="2743200"/>
          </a:xfrm>
          <a:prstGeom prst="rect">
            <a:avLst/>
          </a:prstGeom>
          <a:solidFill>
            <a:schemeClr val="accent2">
              <a:alpha val="33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C1AB0-AB96-C147-962B-4B646CBC8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9" r="57309" b="9803"/>
          <a:stretch/>
        </p:blipFill>
        <p:spPr bwMode="auto">
          <a:xfrm>
            <a:off x="-8700825" y="4085802"/>
            <a:ext cx="3782785" cy="116638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354ABF-14EF-71FF-40C9-B69C776C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0825" y="166546"/>
            <a:ext cx="7427485" cy="3561905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D0F50-00FC-4D03-C518-FFE5A9BA3C31}"/>
              </a:ext>
            </a:extLst>
          </p:cNvPr>
          <p:cNvSpPr txBox="1"/>
          <p:nvPr/>
        </p:nvSpPr>
        <p:spPr>
          <a:xfrm>
            <a:off x="-11934174" y="910136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Labeling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66253-44BB-A3E5-92C2-959EA9AA0EE6}"/>
              </a:ext>
            </a:extLst>
          </p:cNvPr>
          <p:cNvSpPr txBox="1"/>
          <p:nvPr/>
        </p:nvSpPr>
        <p:spPr>
          <a:xfrm>
            <a:off x="-11934174" y="4438359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6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Counting the ‘label’</a:t>
            </a:r>
            <a:endParaRPr lang="en-US" sz="2500" b="1" i="0" u="none" strike="noStrike" dirty="0">
              <a:solidFill>
                <a:schemeClr val="accent6"/>
              </a:solidFill>
              <a:effectLst/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F10DCAC-8EBD-05F2-C010-BEF51D35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61" y="1032001"/>
            <a:ext cx="10741627" cy="418755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64B109-203F-FF5F-6BF1-8B1667912115}"/>
              </a:ext>
            </a:extLst>
          </p:cNvPr>
          <p:cNvSpPr txBox="1"/>
          <p:nvPr/>
        </p:nvSpPr>
        <p:spPr>
          <a:xfrm>
            <a:off x="13207960" y="370695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Preprocessing text</a:t>
            </a:r>
          </a:p>
        </p:txBody>
      </p:sp>
      <p:pic>
        <p:nvPicPr>
          <p:cNvPr id="12" name="Picture 11" descr="A group of cartoon girls&#10;&#10;Description automatically generated">
            <a:extLst>
              <a:ext uri="{FF2B5EF4-FFF2-40B4-BE49-F238E27FC236}">
                <a16:creationId xmlns:a16="http://schemas.microsoft.com/office/drawing/2014/main" id="{6D2CBD63-6D3F-0EC8-6E1C-E1E51D5FF46C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916" t="1423" r="49623" b="50000"/>
          <a:stretch/>
        </p:blipFill>
        <p:spPr>
          <a:xfrm>
            <a:off x="11690423" y="5306468"/>
            <a:ext cx="44882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8A9EE-0049-B090-8571-4E4FEC7F975F}"/>
              </a:ext>
            </a:extLst>
          </p:cNvPr>
          <p:cNvSpPr/>
          <p:nvPr/>
        </p:nvSpPr>
        <p:spPr>
          <a:xfrm>
            <a:off x="-45836" y="5760720"/>
            <a:ext cx="12309230" cy="1097280"/>
          </a:xfrm>
          <a:prstGeom prst="rect">
            <a:avLst/>
          </a:prstGeom>
          <a:solidFill>
            <a:srgbClr val="F092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D2C532-A2D0-44CD-F181-FE37770A9528}"/>
              </a:ext>
            </a:extLst>
          </p:cNvPr>
          <p:cNvGrpSpPr/>
          <p:nvPr/>
        </p:nvGrpSpPr>
        <p:grpSpPr>
          <a:xfrm>
            <a:off x="6213582" y="5278647"/>
            <a:ext cx="1312943" cy="914400"/>
            <a:chOff x="296759" y="5290477"/>
            <a:chExt cx="1312943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F6478C-2D3F-F11C-776D-5D29E6B7ABCF}"/>
                </a:ext>
              </a:extLst>
            </p:cNvPr>
            <p:cNvSpPr/>
            <p:nvPr/>
          </p:nvSpPr>
          <p:spPr>
            <a:xfrm>
              <a:off x="495300" y="5290477"/>
              <a:ext cx="914400" cy="914400"/>
            </a:xfrm>
            <a:prstGeom prst="ellipse">
              <a:avLst/>
            </a:prstGeom>
            <a:solidFill>
              <a:srgbClr val="F9D00A"/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DA199-D95C-22C5-458C-99FA6397676B}"/>
                </a:ext>
              </a:extLst>
            </p:cNvPr>
            <p:cNvSpPr/>
            <p:nvPr/>
          </p:nvSpPr>
          <p:spPr>
            <a:xfrm>
              <a:off x="296759" y="5745804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53AFB0-EF07-5312-7C03-7ED89FE06CE8}"/>
                </a:ext>
              </a:extLst>
            </p:cNvPr>
            <p:cNvSpPr/>
            <p:nvPr/>
          </p:nvSpPr>
          <p:spPr>
            <a:xfrm rot="16200000">
              <a:off x="1390246" y="5745803"/>
              <a:ext cx="219456" cy="219456"/>
            </a:xfrm>
            <a:custGeom>
              <a:avLst/>
              <a:gdLst>
                <a:gd name="connsiteX0" fmla="*/ 0 w 76202"/>
                <a:gd name="connsiteY0" fmla="*/ 0 h 76202"/>
                <a:gd name="connsiteX1" fmla="*/ 76202 w 76202"/>
                <a:gd name="connsiteY1" fmla="*/ 0 h 76202"/>
                <a:gd name="connsiteX2" fmla="*/ 76202 w 76202"/>
                <a:gd name="connsiteY2" fmla="*/ 76202 h 76202"/>
                <a:gd name="connsiteX3" fmla="*/ 0 w 76202"/>
                <a:gd name="connsiteY3" fmla="*/ 0 h 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2" h="76202">
                  <a:moveTo>
                    <a:pt x="0" y="0"/>
                  </a:moveTo>
                  <a:lnTo>
                    <a:pt x="76202" y="0"/>
                  </a:lnTo>
                  <a:lnTo>
                    <a:pt x="76202" y="76202"/>
                  </a:lnTo>
                  <a:cubicBezTo>
                    <a:pt x="76202" y="34117"/>
                    <a:pt x="42085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3431FA-5583-3908-3D5A-578D525987DB}"/>
              </a:ext>
            </a:extLst>
          </p:cNvPr>
          <p:cNvGrpSpPr/>
          <p:nvPr/>
        </p:nvGrpSpPr>
        <p:grpSpPr>
          <a:xfrm>
            <a:off x="616111" y="6026695"/>
            <a:ext cx="685800" cy="1362643"/>
            <a:chOff x="616111" y="6026695"/>
            <a:chExt cx="685800" cy="1362643"/>
          </a:xfrm>
        </p:grpSpPr>
        <p:pic>
          <p:nvPicPr>
            <p:cNvPr id="53" name="Graphic 52" descr="Home outline">
              <a:hlinkClick r:id="rId2" action="ppaction://hlinksldjump"/>
              <a:extLst>
                <a:ext uri="{FF2B5EF4-FFF2-40B4-BE49-F238E27FC236}">
                  <a16:creationId xmlns:a16="http://schemas.microsoft.com/office/drawing/2014/main" id="{6899AC94-5136-426B-760F-60528B34C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111" y="6026695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45CB3D-96A9-8615-D165-C2B97DC6E56D}"/>
                </a:ext>
              </a:extLst>
            </p:cNvPr>
            <p:cNvSpPr txBox="1"/>
            <p:nvPr/>
          </p:nvSpPr>
          <p:spPr>
            <a:xfrm>
              <a:off x="616111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D6705B-CDB8-B24C-D4A0-883FA624ACA7}"/>
              </a:ext>
            </a:extLst>
          </p:cNvPr>
          <p:cNvGrpSpPr/>
          <p:nvPr/>
        </p:nvGrpSpPr>
        <p:grpSpPr>
          <a:xfrm>
            <a:off x="2143204" y="6026695"/>
            <a:ext cx="689854" cy="1362643"/>
            <a:chOff x="2143204" y="6026695"/>
            <a:chExt cx="689854" cy="1362643"/>
          </a:xfrm>
        </p:grpSpPr>
        <p:pic>
          <p:nvPicPr>
            <p:cNvPr id="56" name="Graphic 55" descr="Information outline">
              <a:hlinkClick r:id="rId5" action="ppaction://hlinksldjump"/>
              <a:extLst>
                <a:ext uri="{FF2B5EF4-FFF2-40B4-BE49-F238E27FC236}">
                  <a16:creationId xmlns:a16="http://schemas.microsoft.com/office/drawing/2014/main" id="{5178CC05-D7CE-02C4-7B81-CA970B2E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204" y="6026695"/>
              <a:ext cx="685800" cy="68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3476B2-DDB5-10E0-940D-46AC816C2CEE}"/>
                </a:ext>
              </a:extLst>
            </p:cNvPr>
            <p:cNvSpPr txBox="1"/>
            <p:nvPr/>
          </p:nvSpPr>
          <p:spPr>
            <a:xfrm>
              <a:off x="2147259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D847CD-520C-2A82-03D4-F1CBDD288C5C}"/>
              </a:ext>
            </a:extLst>
          </p:cNvPr>
          <p:cNvGrpSpPr/>
          <p:nvPr/>
        </p:nvGrpSpPr>
        <p:grpSpPr>
          <a:xfrm>
            <a:off x="3566779" y="6026695"/>
            <a:ext cx="700420" cy="1362643"/>
            <a:chOff x="3566779" y="6026695"/>
            <a:chExt cx="700420" cy="1362643"/>
          </a:xfrm>
        </p:grpSpPr>
        <p:pic>
          <p:nvPicPr>
            <p:cNvPr id="59" name="Graphic 58" descr="Bar chart outline">
              <a:hlinkClick r:id="rId8" action="ppaction://hlinksldjump"/>
              <a:extLst>
                <a:ext uri="{FF2B5EF4-FFF2-40B4-BE49-F238E27FC236}">
                  <a16:creationId xmlns:a16="http://schemas.microsoft.com/office/drawing/2014/main" id="{BA85421B-0E56-4451-05BE-AD8DFCAA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66779" y="6026695"/>
              <a:ext cx="685800" cy="685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92C74-2D26-F54B-AA27-B9BA5AA622B4}"/>
                </a:ext>
              </a:extLst>
            </p:cNvPr>
            <p:cNvSpPr txBox="1"/>
            <p:nvPr/>
          </p:nvSpPr>
          <p:spPr>
            <a:xfrm>
              <a:off x="3581400" y="7112339"/>
              <a:ext cx="68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A50ACC-C4BC-9EA3-9D93-4E67B867A547}"/>
              </a:ext>
            </a:extLst>
          </p:cNvPr>
          <p:cNvGrpSpPr/>
          <p:nvPr/>
        </p:nvGrpSpPr>
        <p:grpSpPr>
          <a:xfrm>
            <a:off x="4815673" y="6026695"/>
            <a:ext cx="1111179" cy="1362643"/>
            <a:chOff x="4815673" y="6026695"/>
            <a:chExt cx="1111179" cy="1362643"/>
          </a:xfrm>
        </p:grpSpPr>
        <p:pic>
          <p:nvPicPr>
            <p:cNvPr id="62" name="Graphic 61" descr="Research outline">
              <a:hlinkClick r:id="rId11" action="ppaction://hlinksldjump"/>
              <a:extLst>
                <a:ext uri="{FF2B5EF4-FFF2-40B4-BE49-F238E27FC236}">
                  <a16:creationId xmlns:a16="http://schemas.microsoft.com/office/drawing/2014/main" id="{EEDFCD0D-E3EB-9557-BF6B-7036AAC5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42113" y="6026695"/>
              <a:ext cx="685800" cy="685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BB5B7-26B4-C952-77FC-3B383248F985}"/>
                </a:ext>
              </a:extLst>
            </p:cNvPr>
            <p:cNvSpPr txBox="1"/>
            <p:nvPr/>
          </p:nvSpPr>
          <p:spPr>
            <a:xfrm>
              <a:off x="4815673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BF05F2C-9EDB-AC80-3C83-E1CD89E6E0E4}"/>
              </a:ext>
            </a:extLst>
          </p:cNvPr>
          <p:cNvGrpSpPr/>
          <p:nvPr/>
        </p:nvGrpSpPr>
        <p:grpSpPr>
          <a:xfrm>
            <a:off x="7794175" y="6026695"/>
            <a:ext cx="1111179" cy="1362643"/>
            <a:chOff x="7794175" y="6026695"/>
            <a:chExt cx="1111179" cy="1362643"/>
          </a:xfrm>
        </p:grpSpPr>
        <p:pic>
          <p:nvPicPr>
            <p:cNvPr id="68" name="Graphic 67" descr="Circles with arrows outline">
              <a:hlinkClick r:id="rId14" action="ppaction://hlinksldjump"/>
              <a:extLst>
                <a:ext uri="{FF2B5EF4-FFF2-40B4-BE49-F238E27FC236}">
                  <a16:creationId xmlns:a16="http://schemas.microsoft.com/office/drawing/2014/main" id="{EBEED82A-A490-34F9-B771-9EEA106B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2781" y="6026695"/>
              <a:ext cx="685800" cy="6858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51F21-85BF-46DE-DBDF-34DE25C70980}"/>
                </a:ext>
              </a:extLst>
            </p:cNvPr>
            <p:cNvSpPr txBox="1"/>
            <p:nvPr/>
          </p:nvSpPr>
          <p:spPr>
            <a:xfrm>
              <a:off x="7794175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E81C55-0910-E1F6-ED6B-706FC913C2A5}"/>
              </a:ext>
            </a:extLst>
          </p:cNvPr>
          <p:cNvGrpSpPr/>
          <p:nvPr/>
        </p:nvGrpSpPr>
        <p:grpSpPr>
          <a:xfrm>
            <a:off x="9236110" y="6026695"/>
            <a:ext cx="1111179" cy="1362643"/>
            <a:chOff x="9236110" y="6026695"/>
            <a:chExt cx="1111179" cy="1362643"/>
          </a:xfrm>
        </p:grpSpPr>
        <p:pic>
          <p:nvPicPr>
            <p:cNvPr id="71" name="Graphic 70" descr="Presentation with org chart outline">
              <a:hlinkClick r:id="rId17" action="ppaction://hlinksldjump"/>
              <a:extLst>
                <a:ext uri="{FF2B5EF4-FFF2-40B4-BE49-F238E27FC236}">
                  <a16:creationId xmlns:a16="http://schemas.microsoft.com/office/drawing/2014/main" id="{57FC7B06-074D-DA3C-32D0-4E7E067B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68115" y="6026695"/>
              <a:ext cx="685800" cy="685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8E80A3-540D-F507-1867-195206B128B6}"/>
                </a:ext>
              </a:extLst>
            </p:cNvPr>
            <p:cNvSpPr txBox="1"/>
            <p:nvPr/>
          </p:nvSpPr>
          <p:spPr>
            <a:xfrm>
              <a:off x="9236110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509E7D-CEF1-33B7-1624-D66EE8D14D46}"/>
              </a:ext>
            </a:extLst>
          </p:cNvPr>
          <p:cNvGrpSpPr/>
          <p:nvPr/>
        </p:nvGrpSpPr>
        <p:grpSpPr>
          <a:xfrm>
            <a:off x="6305618" y="5422846"/>
            <a:ext cx="1111179" cy="1376065"/>
            <a:chOff x="6305618" y="6026695"/>
            <a:chExt cx="1111179" cy="1376065"/>
          </a:xfrm>
        </p:grpSpPr>
        <p:pic>
          <p:nvPicPr>
            <p:cNvPr id="80" name="Graphic 79" descr="Person with idea outline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1121A8-5F62-62BB-9C42-2897424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17447" y="6026695"/>
              <a:ext cx="685800" cy="6858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BF64AB-3EC1-6002-96C3-5ABB42CE0757}"/>
                </a:ext>
              </a:extLst>
            </p:cNvPr>
            <p:cNvSpPr txBox="1"/>
            <p:nvPr/>
          </p:nvSpPr>
          <p:spPr>
            <a:xfrm>
              <a:off x="6305618" y="6941095"/>
              <a:ext cx="111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F782F6-2EDB-AB86-DCD5-5EA9BB82D1B8}"/>
              </a:ext>
            </a:extLst>
          </p:cNvPr>
          <p:cNvGrpSpPr/>
          <p:nvPr/>
        </p:nvGrpSpPr>
        <p:grpSpPr>
          <a:xfrm>
            <a:off x="10772677" y="6026695"/>
            <a:ext cx="1111179" cy="1362643"/>
            <a:chOff x="10772677" y="6026695"/>
            <a:chExt cx="1111179" cy="1362643"/>
          </a:xfrm>
        </p:grpSpPr>
        <p:pic>
          <p:nvPicPr>
            <p:cNvPr id="83" name="Graphic 82" descr="Checklist outline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0B65D4-EF91-BF54-E9F2-0F619B6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43450" y="6026695"/>
              <a:ext cx="685800" cy="6858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AC07D6-FBCA-FE2F-DBAD-8033BFADC0F1}"/>
                </a:ext>
              </a:extLst>
            </p:cNvPr>
            <p:cNvSpPr txBox="1"/>
            <p:nvPr/>
          </p:nvSpPr>
          <p:spPr>
            <a:xfrm>
              <a:off x="10772677" y="7112339"/>
              <a:ext cx="1111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3D70515-EA65-DA0A-E552-85ED972E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4" y="1032001"/>
            <a:ext cx="10741627" cy="418755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916C3-EED2-F2C0-C853-8D72E2AECA39}"/>
              </a:ext>
            </a:extLst>
          </p:cNvPr>
          <p:cNvSpPr txBox="1"/>
          <p:nvPr/>
        </p:nvSpPr>
        <p:spPr>
          <a:xfrm>
            <a:off x="887623" y="370695"/>
            <a:ext cx="3782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6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Preprocessing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CD59F-BE0C-B83C-5B48-6BB228C1F05D}"/>
              </a:ext>
            </a:extLst>
          </p:cNvPr>
          <p:cNvSpPr txBox="1"/>
          <p:nvPr/>
        </p:nvSpPr>
        <p:spPr>
          <a:xfrm>
            <a:off x="-12721239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Before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31DD3F-FF07-D3DA-8635-5B0AD775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7892" y="1848082"/>
            <a:ext cx="587929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9C4C9-15EE-FA8C-1BE6-9BD03118884A}"/>
              </a:ext>
            </a:extLst>
          </p:cNvPr>
          <p:cNvSpPr txBox="1"/>
          <p:nvPr/>
        </p:nvSpPr>
        <p:spPr>
          <a:xfrm>
            <a:off x="-6694277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After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label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0B5639-1B10-A720-A4DE-A8A56868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0971" y="1858134"/>
            <a:ext cx="518920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A06B18-EA1A-3177-7B5A-FEB2D7EC0BBD}"/>
              </a:ext>
            </a:extLst>
          </p:cNvPr>
          <p:cNvSpPr/>
          <p:nvPr/>
        </p:nvSpPr>
        <p:spPr>
          <a:xfrm>
            <a:off x="-2443842" y="1695107"/>
            <a:ext cx="780427" cy="2743200"/>
          </a:xfrm>
          <a:prstGeom prst="rect">
            <a:avLst/>
          </a:prstGeom>
          <a:solidFill>
            <a:schemeClr val="accent2">
              <a:alpha val="33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B2365-4907-3C12-574A-3EEF46E8FA43}"/>
              </a:ext>
            </a:extLst>
          </p:cNvPr>
          <p:cNvSpPr txBox="1"/>
          <p:nvPr/>
        </p:nvSpPr>
        <p:spPr>
          <a:xfrm>
            <a:off x="14606487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Before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p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reprocessing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B52B67D-7822-55DD-AEA1-5BCC520C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015" y="1977769"/>
            <a:ext cx="5879292" cy="2438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B9A5F26-6E14-F71A-B30B-9E7275AD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939" y="1965425"/>
            <a:ext cx="6085529" cy="2467492"/>
          </a:xfrm>
          <a:prstGeom prst="rect">
            <a:avLst/>
          </a:prstGeom>
          <a:noFill/>
          <a:ln w="2222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16889-8244-12BC-713D-049D39CA85E6}"/>
              </a:ext>
            </a:extLst>
          </p:cNvPr>
          <p:cNvSpPr txBox="1"/>
          <p:nvPr/>
        </p:nvSpPr>
        <p:spPr>
          <a:xfrm>
            <a:off x="20633449" y="1044346"/>
            <a:ext cx="4529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After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 </a:t>
            </a:r>
            <a:r>
              <a:rPr lang="en-US" sz="2500" b="1" dirty="0">
                <a:solidFill>
                  <a:schemeClr val="accent2"/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p</a:t>
            </a:r>
            <a:r>
              <a:rPr lang="en-US" sz="2500" b="1" i="0" u="none" strike="noStrike" dirty="0">
                <a:solidFill>
                  <a:schemeClr val="accent2"/>
                </a:solidFill>
                <a:effectLst/>
                <a:latin typeface="Gurmukhi MN" panose="02020600050405020304" pitchFamily="18" charset="0"/>
                <a:cs typeface="Gurmukhi MN" panose="02020600050405020304" pitchFamily="18" charset="0"/>
              </a:rPr>
              <a:t>reprocessing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467548-DB54-4DC2-AA61-EC18BC2B3655}"/>
              </a:ext>
            </a:extLst>
          </p:cNvPr>
          <p:cNvSpPr/>
          <p:nvPr/>
        </p:nvSpPr>
        <p:spPr>
          <a:xfrm>
            <a:off x="29145221" y="1825578"/>
            <a:ext cx="4098891" cy="2692697"/>
          </a:xfrm>
          <a:prstGeom prst="rect">
            <a:avLst/>
          </a:prstGeom>
          <a:solidFill>
            <a:schemeClr val="accent2">
              <a:alpha val="33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cartoon girls&#10;&#10;Description automatically generated">
            <a:extLst>
              <a:ext uri="{FF2B5EF4-FFF2-40B4-BE49-F238E27FC236}">
                <a16:creationId xmlns:a16="http://schemas.microsoft.com/office/drawing/2014/main" id="{B38B245A-C3CD-C5AD-35A1-11220820A8BA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1887" t="49565" b="4548"/>
          <a:stretch/>
        </p:blipFill>
        <p:spPr>
          <a:xfrm>
            <a:off x="11736823" y="5289325"/>
            <a:ext cx="455177" cy="4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2609</Words>
  <Application>Microsoft Macintosh PowerPoint</Application>
  <PresentationFormat>Widescreen</PresentationFormat>
  <Paragraphs>510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Gurmukhi MN</vt:lpstr>
      <vt:lpstr>System Font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Tran</dc:creator>
  <cp:lastModifiedBy>Thu Tran</cp:lastModifiedBy>
  <cp:revision>15</cp:revision>
  <dcterms:created xsi:type="dcterms:W3CDTF">2023-11-15T19:20:57Z</dcterms:created>
  <dcterms:modified xsi:type="dcterms:W3CDTF">2023-11-17T18:45:11Z</dcterms:modified>
</cp:coreProperties>
</file>